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259" r:id="rId4"/>
    <p:sldId id="277" r:id="rId5"/>
    <p:sldId id="284" r:id="rId6"/>
    <p:sldId id="285" r:id="rId7"/>
    <p:sldId id="286" r:id="rId8"/>
    <p:sldId id="287" r:id="rId9"/>
    <p:sldId id="260" r:id="rId10"/>
    <p:sldId id="261" r:id="rId11"/>
    <p:sldId id="262" r:id="rId12"/>
    <p:sldId id="263" r:id="rId13"/>
    <p:sldId id="270" r:id="rId14"/>
    <p:sldId id="278" r:id="rId15"/>
    <p:sldId id="279" r:id="rId16"/>
    <p:sldId id="264" r:id="rId17"/>
    <p:sldId id="280" r:id="rId18"/>
    <p:sldId id="265" r:id="rId19"/>
    <p:sldId id="266" r:id="rId20"/>
    <p:sldId id="268" r:id="rId21"/>
    <p:sldId id="283" r:id="rId22"/>
    <p:sldId id="267" r:id="rId23"/>
    <p:sldId id="271" r:id="rId24"/>
    <p:sldId id="269" r:id="rId25"/>
    <p:sldId id="273" r:id="rId26"/>
    <p:sldId id="281" r:id="rId27"/>
    <p:sldId id="282" r:id="rId28"/>
    <p:sldId id="297" r:id="rId29"/>
    <p:sldId id="298" r:id="rId30"/>
    <p:sldId id="299" r:id="rId31"/>
    <p:sldId id="300" r:id="rId32"/>
    <p:sldId id="301" r:id="rId33"/>
    <p:sldId id="302" r:id="rId34"/>
    <p:sldId id="303" r:id="rId35"/>
    <p:sldId id="304" r:id="rId36"/>
    <p:sldId id="276" r:id="rId37"/>
    <p:sldId id="288" r:id="rId38"/>
    <p:sldId id="272" r:id="rId39"/>
    <p:sldId id="295" r:id="rId40"/>
    <p:sldId id="296" r:id="rId41"/>
    <p:sldId id="274" r:id="rId42"/>
    <p:sldId id="289" r:id="rId43"/>
    <p:sldId id="290" r:id="rId44"/>
    <p:sldId id="291" r:id="rId45"/>
    <p:sldId id="275" r:id="rId46"/>
    <p:sldId id="294" r:id="rId47"/>
    <p:sldId id="25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BE182-567A-4582-8F0E-C77844AE4C04}" type="datetimeFigureOut">
              <a:rPr lang="en-US" smtClean="0"/>
              <a:pPr/>
              <a:t>01/22/2012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42086C-ED29-4B60-AE1D-936E558EA7A2}" type="slidenum">
              <a:rPr lang="en-US" smtClean="0"/>
              <a:pPr/>
              <a:t>‹#›</a:t>
            </a:fld>
            <a:endParaRPr lang="en-US"/>
          </a:p>
        </p:txBody>
      </p:sp>
    </p:spTree>
    <p:extLst>
      <p:ext uri="{BB962C8B-B14F-4D97-AF65-F5344CB8AC3E}">
        <p14:creationId xmlns:p14="http://schemas.microsoft.com/office/powerpoint/2010/main" val="356863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483F2C72-8618-458A-9452-8C2E4F82C8DF}" type="slidenum">
              <a:rPr lang="en-US"/>
              <a:pPr/>
              <a:t>2</a:t>
            </a:fld>
            <a:endParaRPr lang="en-US"/>
          </a:p>
        </p:txBody>
      </p:sp>
      <p:sp>
        <p:nvSpPr>
          <p:cNvPr id="358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05-07</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Wavelength and Frequency</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Notice that the wavelength is longer for low-energy light than for high-energy light.  Frequency is opposite.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Wavelength and frequency are inversely related to each other through the speed of light.  A small wavelength means that more waves (i.e., more energy) pass through a point per second.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44D19-77E7-4E11-B215-E09DBFB9BFEB}" type="slidenum">
              <a:rPr lang="en-US"/>
              <a:pPr/>
              <a:t>15</a:t>
            </a:fld>
            <a:endParaRPr lang="en-US"/>
          </a:p>
        </p:txBody>
      </p:sp>
      <p:sp>
        <p:nvSpPr>
          <p:cNvPr id="34818" name="Rectangle 2"/>
          <p:cNvSpPr>
            <a:spLocks noGrp="1" noRot="1" noChangeAspect="1" noChangeArrowheads="1" noTextEdit="1"/>
          </p:cNvSpPr>
          <p:nvPr>
            <p:ph type="sldImg"/>
          </p:nvPr>
        </p:nvSpPr>
        <p:spPr>
          <a:xfrm>
            <a:off x="1143000" y="687388"/>
            <a:ext cx="4572000" cy="3429000"/>
          </a:xfrm>
          <a:ln/>
        </p:spPr>
      </p:sp>
      <p:sp>
        <p:nvSpPr>
          <p:cNvPr id="34819"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BE360295-0E06-455B-B204-C92F00E8BFCE}" type="slidenum">
              <a:rPr lang="en-US"/>
              <a:pPr/>
              <a:t>16</a:t>
            </a:fld>
            <a:endParaRPr lang="en-US"/>
          </a:p>
        </p:txBody>
      </p:sp>
      <p:sp>
        <p:nvSpPr>
          <p:cNvPr id="583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05-16</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Filling Diagram for Sublevels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order of sublevel filling is arranged according to increasing energy.</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diagonal filling diagram shows how the sublevels from different energy levels start to overlap.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971F5-FF08-4C35-AA1B-190B9CC797B5}" type="slidenum">
              <a:rPr lang="en-US"/>
              <a:pPr/>
              <a:t>17</a:t>
            </a:fld>
            <a:endParaRPr lang="en-US"/>
          </a:p>
        </p:txBody>
      </p:sp>
      <p:sp>
        <p:nvSpPr>
          <p:cNvPr id="36866" name="Rectangle 2"/>
          <p:cNvSpPr>
            <a:spLocks noGrp="1" noRot="1" noChangeAspect="1" noChangeArrowheads="1" noTextEdit="1"/>
          </p:cNvSpPr>
          <p:nvPr>
            <p:ph type="sldImg"/>
          </p:nvPr>
        </p:nvSpPr>
        <p:spPr>
          <a:xfrm>
            <a:off x="1143000" y="687388"/>
            <a:ext cx="4572000" cy="3429000"/>
          </a:xfrm>
          <a:ln/>
        </p:spPr>
      </p:sp>
      <p:sp>
        <p:nvSpPr>
          <p:cNvPr id="3686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1C315344-2168-4734-8F6C-347AB0F7B7A2}" type="slidenum">
              <a:rPr lang="en-US"/>
              <a:pPr/>
              <a:t>18</a:t>
            </a:fld>
            <a:endParaRPr lang="en-US"/>
          </a:p>
        </p:txBody>
      </p:sp>
      <p:sp>
        <p:nvSpPr>
          <p:cNvPr id="604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05-17</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Relative Sizes of s Orbitals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relative sizes of 1s, 2s, and 3s orbitals are shown.  As the main level increases, the size increases.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s orbitals have the same spherical shape, regardless of energy level.  The spherical shape designates the area where the electrons are most likely to exist.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9547814-6E75-43A7-BF85-4683506A0C72}" type="slidenum">
              <a:rPr lang="en-US"/>
              <a:pPr/>
              <a:t>19</a:t>
            </a:fld>
            <a:endParaRPr lang="en-US"/>
          </a:p>
        </p:txBody>
      </p:sp>
      <p:sp>
        <p:nvSpPr>
          <p:cNvPr id="624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05-18</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Orientation of 2p Orbitals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size and shape of the three 2p orbitals are identical, but they exist on separate axes.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These three orbitals have electrons of the same energy.  The distinctive shape represents the area where the electrons are most likely to exist.  The orbital set shows all three 2p orbitals together.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0FC1288-2A81-4AE1-B599-47A911142483}" type="slidenum">
              <a:rPr lang="en-US"/>
              <a:pPr/>
              <a:t>20</a:t>
            </a:fld>
            <a:endParaRPr lang="en-US"/>
          </a:p>
        </p:txBody>
      </p:sp>
      <p:sp>
        <p:nvSpPr>
          <p:cNvPr id="6860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05-20</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Shapes of 3d Orbitals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shapes of the five 3d orbitals are not the same, although four of the orbitals are similar.</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five 3d orbitals mathematically represent a way that 10 electrons can all exist with the same average distance from the nucleus of the atom.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C1E14BC-E81A-4EEE-8D03-5DBE0A3ED4F7}" type="slidenum">
              <a:rPr lang="en-US" smtClean="0"/>
              <a:pPr/>
              <a:t>21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mtClean="0"/>
              <a:t>Figure: 07-28</a:t>
            </a:r>
          </a:p>
          <a:p>
            <a:endParaRPr lang="en-US" smtClean="0"/>
          </a:p>
          <a:p>
            <a:r>
              <a:rPr lang="en-US" smtClean="0"/>
              <a:t>Title: </a:t>
            </a:r>
          </a:p>
          <a:p>
            <a:r>
              <a:rPr lang="en-US" smtClean="0"/>
              <a:t>The 4</a:t>
            </a:r>
            <a:r>
              <a:rPr lang="en-US" i="1" smtClean="0"/>
              <a:t>f</a:t>
            </a:r>
            <a:r>
              <a:rPr lang="en-US" smtClean="0"/>
              <a:t> Orbitals</a:t>
            </a:r>
          </a:p>
          <a:p>
            <a:endParaRPr lang="en-US" smtClean="0"/>
          </a:p>
          <a:p>
            <a:r>
              <a:rPr lang="en-US" smtClean="0"/>
              <a:t>Caption: </a:t>
            </a:r>
          </a:p>
          <a:p>
            <a:r>
              <a:rPr lang="en-US" smtClean="0"/>
              <a:t>The radial distribution function for all seven 4</a:t>
            </a:r>
            <a:r>
              <a:rPr lang="en-US" i="1" smtClean="0"/>
              <a:t>f</a:t>
            </a:r>
            <a:r>
              <a:rPr lang="en-US" smtClean="0"/>
              <a:t> orbitals.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7A36B2A-09D3-4633-8C1F-71216A6DEA59}" type="slidenum">
              <a:rPr lang="en-US"/>
              <a:pPr/>
              <a:t>22</a:t>
            </a:fld>
            <a:endParaRPr lang="en-US"/>
          </a:p>
        </p:txBody>
      </p:sp>
      <p:sp>
        <p:nvSpPr>
          <p:cNvPr id="665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05-20-02UN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Atomic Models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In the evolving model of the atom, what does the question mark (?) represent in the 2000 model?</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Atomic theory is one scientific theory that has been adjusted over the years as new evidence has come to light.  It is still changing today.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A0A2B335-3034-4EFD-B135-F69B5A5B1A6A}" type="slidenum">
              <a:rPr lang="en-US"/>
              <a:pPr/>
              <a:t>23</a:t>
            </a:fld>
            <a:endParaRPr lang="en-US"/>
          </a:p>
        </p:txBody>
      </p:sp>
      <p:sp>
        <p:nvSpPr>
          <p:cNvPr id="727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70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05-T02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5.2</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Naturally Occurring Isotopes of the First Ten Elements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Each element may have a different number of naturally occurring isotopes.  Note that there are 3 isotopes of oxygen but only one of fluorine.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75C1AB93-1652-4FEB-8AF1-7CAD7C793970}" type="slidenum">
              <a:rPr lang="en-US"/>
              <a:pPr/>
              <a:t>24</a:t>
            </a:fld>
            <a:endParaRPr lang="en-US"/>
          </a:p>
        </p:txBody>
      </p:sp>
      <p:sp>
        <p:nvSpPr>
          <p:cNvPr id="7475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75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05-T03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5.3</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Distribution of Electrons by Energy Level</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higher the energy level, the more possible sublevels there are.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EB96CCA-3C37-4555-8B05-92FADD83EC96}" type="slidenum">
              <a:rPr lang="en-US"/>
              <a:pPr/>
              <a:t>3</a:t>
            </a:fld>
            <a:endParaRPr lang="en-US"/>
          </a:p>
        </p:txBody>
      </p:sp>
      <p:sp>
        <p:nvSpPr>
          <p:cNvPr id="419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05-09</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The Radiant Energy Spectrum</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complete spectrum includes short-wavelength gamma rays to long-wavelength microwaves.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visible spectrum of light is just a narrow portion of the entire radiant energy spectrum.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474971C-FFC4-4D41-8242-64E55D1F63D3}" type="slidenum">
              <a:rPr lang="en-US"/>
              <a:pPr/>
              <a:t>25</a:t>
            </a:fld>
            <a:endParaRPr lang="en-US"/>
          </a:p>
        </p:txBody>
      </p:sp>
      <p:sp>
        <p:nvSpPr>
          <p:cNvPr id="215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06-06</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Blocks of Elements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relationship between energy sublevels and the s, p, d, and f blocks of elements is shown.</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Each block of elements represents a specific set of sublevels and is designated by a distinct color.  THe indicated sublevel is the highest energy subshell in the atom.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320A28-94B0-47CD-90B1-A5FD67E65BA7}" type="slidenum">
              <a:rPr lang="en-US"/>
              <a:pPr/>
              <a:t>26</a:t>
            </a:fld>
            <a:endParaRPr lang="en-US"/>
          </a:p>
        </p:txBody>
      </p:sp>
      <p:sp>
        <p:nvSpPr>
          <p:cNvPr id="57346" name="Rectangle 2"/>
          <p:cNvSpPr>
            <a:spLocks noGrp="1" noRot="1" noChangeAspect="1" noChangeArrowheads="1" noTextEdit="1"/>
          </p:cNvSpPr>
          <p:nvPr>
            <p:ph type="sldImg"/>
          </p:nvPr>
        </p:nvSpPr>
        <p:spPr>
          <a:xfrm>
            <a:off x="1143000" y="687388"/>
            <a:ext cx="4572000" cy="3429000"/>
          </a:xfrm>
          <a:ln/>
        </p:spPr>
      </p:sp>
      <p:sp>
        <p:nvSpPr>
          <p:cNvPr id="5734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F65D1-910C-41E1-88EF-8586CFB40335}" type="slidenum">
              <a:rPr lang="en-US"/>
              <a:pPr/>
              <a:t>27</a:t>
            </a:fld>
            <a:endParaRPr lang="en-US"/>
          </a:p>
        </p:txBody>
      </p:sp>
      <p:sp>
        <p:nvSpPr>
          <p:cNvPr id="63490" name="Rectangle 2"/>
          <p:cNvSpPr>
            <a:spLocks noGrp="1" noRot="1" noChangeAspect="1" noChangeArrowheads="1" noTextEdit="1"/>
          </p:cNvSpPr>
          <p:nvPr>
            <p:ph type="sldImg"/>
          </p:nvPr>
        </p:nvSpPr>
        <p:spPr>
          <a:xfrm>
            <a:off x="1143000" y="687388"/>
            <a:ext cx="4572000" cy="3429000"/>
          </a:xfrm>
          <a:ln/>
        </p:spPr>
      </p:sp>
      <p:sp>
        <p:nvSpPr>
          <p:cNvPr id="6349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B73DBE0-80D5-4133-95AC-25DA3EC1EE0F}" type="slidenum">
              <a:rPr lang="en-US"/>
              <a:pPr/>
              <a:t>36</a:t>
            </a:fld>
            <a:endParaRPr lang="en-US"/>
          </a:p>
        </p:txBody>
      </p:sp>
      <p:sp>
        <p:nvSpPr>
          <p:cNvPr id="1740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06-04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Atomic Radii of Elements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Atomic radii decrease up a group and across a period.  The values for radii are given in nanometers.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Atomic size (radius) decreases as fewer energy levels are needed (up the table) and as the nucleus adds protons, pulling the electrons closer to the nucleus (to the right in the table).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15C403C-42CE-4835-A4A1-3987F4DB24D1}" type="slidenum">
              <a:rPr lang="en-US"/>
              <a:pPr/>
              <a:t>38</a:t>
            </a:fld>
            <a:endParaRPr lang="en-US"/>
          </a:p>
        </p:txBody>
      </p:sp>
      <p:sp>
        <p:nvSpPr>
          <p:cNvPr id="1945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06-05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General Trends in Atomic Radii and Metallic Character</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general trend for decreasing atomic radius and metallic character is up and to the right.</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Atomic size (radius) decreases as fewer energy levels are needed (up the table) and as the nucleus adds protons, pulling the electrons closer to the nucleus (to the right in the table).  Since behavior as a metal involves loss of electrons, it becomes harder to remove the electrons as they get closer to the nucleus, so metallic behavior also decreases in the same way as atomic radius.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25BDCED-8DDF-43D5-89B6-E7B31EE4AF5C}" type="slidenum">
              <a:rPr lang="en-US"/>
              <a:pPr/>
              <a:t>41</a:t>
            </a:fld>
            <a:endParaRPr lang="en-US"/>
          </a:p>
        </p:txBody>
      </p:sp>
      <p:sp>
        <p:nvSpPr>
          <p:cNvPr id="2969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06-08</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Ionization Energy</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This diagram shows the energy required to remove a single electron from a neutral atom.</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In general, the greater the number of protons in the nucleus in each period, the harder it is to remove an electron.  Moving the electrons further from the nucleus decreases the energy required.  The ionization energy generally increases as atomic radius decreases.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5C9FA457-37E6-4BAB-8AD8-A734413916BC}" type="slidenum">
              <a:rPr lang="en-US"/>
              <a:pPr/>
              <a:t>45</a:t>
            </a:fld>
            <a:endParaRPr lang="en-US"/>
          </a:p>
        </p:txBody>
      </p:sp>
      <p:sp>
        <p:nvSpPr>
          <p:cNvPr id="583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12-09</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Electronegativity Values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electronegativity value for an element is shown below the symbol.</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Electronegativity values are related to atomic size.  Small atoms, like F, hold their electrons tightly, as they are closer to the nucleus.  Large atoms, like Cs, hold their electrons loosely.  Electronegativity increases up a group and to the right across a period.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FB89-DF73-4F55-BEAD-45033A2B105F}" type="slidenum">
              <a:rPr lang="en-US"/>
              <a:pPr/>
              <a:t>4</a:t>
            </a:fld>
            <a:endParaRPr lang="en-US"/>
          </a:p>
        </p:txBody>
      </p:sp>
      <p:sp>
        <p:nvSpPr>
          <p:cNvPr id="6146" name="Rectangle 2"/>
          <p:cNvSpPr>
            <a:spLocks noGrp="1" noRot="1" noChangeAspect="1" noChangeArrowheads="1" noTextEdit="1"/>
          </p:cNvSpPr>
          <p:nvPr>
            <p:ph type="sldImg"/>
          </p:nvPr>
        </p:nvSpPr>
        <p:spPr>
          <a:xfrm>
            <a:off x="1143000" y="687388"/>
            <a:ext cx="4572000" cy="3429000"/>
          </a:xfrm>
          <a:ln/>
        </p:spPr>
      </p:sp>
      <p:sp>
        <p:nvSpPr>
          <p:cNvPr id="614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20D30C1-ADD4-4BA3-AC40-047C951B16F6}" type="slidenum">
              <a:rPr lang="en-US"/>
              <a:pPr/>
              <a:t>9</a:t>
            </a:fld>
            <a:endParaRPr lang="en-US"/>
          </a:p>
        </p:txBody>
      </p:sp>
      <p:sp>
        <p:nvSpPr>
          <p:cNvPr id="4608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05-11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The Bohr Model of the Hydrogen Atom</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electron is a specific distance from the nucleus and occupies an orbit of discrete energy.</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In the Bohr model, the energy of each electron is related to an exact distance from the nucleus.  Only specific energies and distances are allowed.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C292FDFB-F021-4C08-8CC4-FE19EF11C898}" type="slidenum">
              <a:rPr lang="en-US"/>
              <a:pPr/>
              <a:t>10</a:t>
            </a:fld>
            <a:endParaRPr lang="en-US"/>
          </a:p>
        </p:txBody>
      </p:sp>
      <p:sp>
        <p:nvSpPr>
          <p:cNvPr id="481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05-12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Hydrogen Emission Spectrum</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An emission line spectrum is produced when hydrogen gas is excited by electricity.  Three lines are observed.</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Of course, there are more than three transitions that an electron can make, but only three (or four) produce energy in the visible spectrum.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94C23BB-41B9-4B85-97A8-85E444EC2372}" type="slidenum">
              <a:rPr lang="en-US"/>
              <a:pPr/>
              <a:t>11</a:t>
            </a:fld>
            <a:endParaRPr lang="en-US"/>
          </a:p>
        </p:txBody>
      </p:sp>
      <p:sp>
        <p:nvSpPr>
          <p:cNvPr id="5017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05-13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Spectral Lines in Hydrogen</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When electrons drop from energy level 5, 4, or 3 to level 2, visible light is produced.</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largest drop (5 to 2) results in the highest energy photon (Violet light).  The smallest drop (3 to 2) results in the lowest energy photon (Red light).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42282186-8FB5-4E19-83EE-2D61FF82CF1D}" type="slidenum">
              <a:rPr lang="en-US"/>
              <a:pPr/>
              <a:t>12</a:t>
            </a:fld>
            <a:endParaRPr lang="en-US"/>
          </a:p>
        </p:txBody>
      </p:sp>
      <p:sp>
        <p:nvSpPr>
          <p:cNvPr id="5222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05-14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Continuous Spectrum versus Line Spectra</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emission line spectra are produced by excited atoms of elements in the gaseous state.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Each element provides its own distinct emission spectrum.  This spectrum is often called an "atomic fingerprint."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F927372-6C1B-452A-998B-2814D61EFD06}" type="slidenum">
              <a:rPr lang="en-US"/>
              <a:pPr/>
              <a:t>13</a:t>
            </a:fld>
            <a:endParaRPr lang="en-US"/>
          </a:p>
        </p:txBody>
      </p:sp>
      <p:sp>
        <p:nvSpPr>
          <p:cNvPr id="440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05-10</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Stair Analogy for Quantum Principle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ball rolling down a ramp loses PE continuously.  A ball rolling down stairs loses PE in specific units.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diagram introduces the concept of electrons existing in discrete energy levels, like steps on a flight of stairs.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67EA5E-11D5-471F-A00F-859A8A2A6013}" type="slidenum">
              <a:rPr lang="en-US"/>
              <a:pPr/>
              <a:t>14</a:t>
            </a:fld>
            <a:endParaRPr lang="en-US"/>
          </a:p>
        </p:txBody>
      </p:sp>
      <p:sp>
        <p:nvSpPr>
          <p:cNvPr id="28674" name="Rectangle 2"/>
          <p:cNvSpPr>
            <a:spLocks noGrp="1" noRot="1" noChangeAspect="1" noChangeArrowheads="1" noTextEdit="1"/>
          </p:cNvSpPr>
          <p:nvPr>
            <p:ph type="sldImg"/>
          </p:nvPr>
        </p:nvSpPr>
        <p:spPr>
          <a:xfrm>
            <a:off x="1143000" y="687388"/>
            <a:ext cx="4572000" cy="3429000"/>
          </a:xfrm>
          <a:ln/>
        </p:spPr>
      </p:sp>
      <p:sp>
        <p:nvSpPr>
          <p:cNvPr id="2867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7294B8-7DDB-4676-A963-AFE463681081}"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294B8-7DDB-4676-A963-AFE463681081}"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294B8-7DDB-4676-A963-AFE463681081}"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294B8-7DDB-4676-A963-AFE463681081}"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294B8-7DDB-4676-A963-AFE463681081}"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7294B8-7DDB-4676-A963-AFE463681081}" type="datetimeFigureOut">
              <a:rPr lang="en-US" smtClean="0"/>
              <a:pPr/>
              <a:t>01/22/2012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7294B8-7DDB-4676-A963-AFE463681081}" type="datetimeFigureOut">
              <a:rPr lang="en-US" smtClean="0"/>
              <a:pPr/>
              <a:t>01/22/2012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7294B8-7DDB-4676-A963-AFE463681081}" type="datetimeFigureOut">
              <a:rPr lang="en-US" smtClean="0"/>
              <a:pPr/>
              <a:t>01/22/2012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294B8-7DDB-4676-A963-AFE463681081}" type="datetimeFigureOut">
              <a:rPr lang="en-US" smtClean="0"/>
              <a:pPr/>
              <a:t>01/22/2012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294B8-7DDB-4676-A963-AFE463681081}" type="datetimeFigureOut">
              <a:rPr lang="en-US" smtClean="0"/>
              <a:pPr/>
              <a:t>01/22/2012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294B8-7DDB-4676-A963-AFE463681081}" type="datetimeFigureOut">
              <a:rPr lang="en-US" smtClean="0"/>
              <a:pPr/>
              <a:t>01/22/2012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294B8-7DDB-4676-A963-AFE463681081}" type="datetimeFigureOut">
              <a:rPr lang="en-US" smtClean="0"/>
              <a:pPr/>
              <a:t>01/22/2012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B0F1D-8943-4211-950D-59313874F6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lstStyle/>
          <a:p>
            <a:r>
              <a:rPr lang="en-US" dirty="0" smtClean="0"/>
              <a:t>Chemistry 120</a:t>
            </a:r>
            <a:endParaRPr lang="en-US" dirty="0"/>
          </a:p>
        </p:txBody>
      </p:sp>
      <p:sp>
        <p:nvSpPr>
          <p:cNvPr id="3" name="Subtitle 2"/>
          <p:cNvSpPr>
            <a:spLocks noGrp="1"/>
          </p:cNvSpPr>
          <p:nvPr>
            <p:ph type="subTitle" idx="1"/>
          </p:nvPr>
        </p:nvSpPr>
        <p:spPr>
          <a:xfrm>
            <a:off x="914400" y="3200400"/>
            <a:ext cx="7543800" cy="1524000"/>
          </a:xfrm>
        </p:spPr>
        <p:txBody>
          <a:bodyPr>
            <a:normAutofit/>
          </a:bodyPr>
          <a:lstStyle/>
          <a:p>
            <a:r>
              <a:rPr lang="en-US" sz="2800" dirty="0" smtClean="0"/>
              <a:t>Chapter 11:  Atomic Theory: </a:t>
            </a:r>
          </a:p>
          <a:p>
            <a:r>
              <a:rPr lang="en-US" sz="2800" dirty="0" smtClean="0"/>
              <a:t>The Quantum Model of the Atom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cstate="print"/>
          <a:srcRect/>
          <a:stretch>
            <a:fillRect/>
          </a:stretch>
        </p:blipFill>
        <p:spPr bwMode="auto">
          <a:xfrm>
            <a:off x="57150" y="571500"/>
            <a:ext cx="9029700" cy="5715000"/>
          </a:xfrm>
          <a:prstGeom prst="rect">
            <a:avLst/>
          </a:prstGeom>
          <a:noFill/>
          <a:ln w="25400">
            <a:noFill/>
            <a:miter lim="800000"/>
            <a:headEnd/>
            <a:tailEnd/>
          </a:ln>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cstate="print"/>
          <a:srcRect/>
          <a:stretch>
            <a:fillRect/>
          </a:stretch>
        </p:blipFill>
        <p:spPr bwMode="auto">
          <a:xfrm>
            <a:off x="422910" y="68580"/>
            <a:ext cx="8298180" cy="6720840"/>
          </a:xfrm>
          <a:prstGeom prst="rect">
            <a:avLst/>
          </a:prstGeom>
          <a:noFill/>
          <a:ln w="25400">
            <a:noFill/>
            <a:miter lim="800000"/>
            <a:headEnd/>
            <a:tailEnd/>
          </a:ln>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cstate="print"/>
          <a:srcRect/>
          <a:stretch>
            <a:fillRect/>
          </a:stretch>
        </p:blipFill>
        <p:spPr bwMode="auto">
          <a:xfrm>
            <a:off x="57150" y="662940"/>
            <a:ext cx="9029700" cy="5532120"/>
          </a:xfrm>
          <a:prstGeom prst="rect">
            <a:avLst/>
          </a:prstGeom>
          <a:noFill/>
          <a:ln w="25400">
            <a:noFill/>
            <a:miter lim="800000"/>
            <a:headEnd/>
            <a:tailEnd/>
          </a:ln>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cstate="print"/>
          <a:srcRect/>
          <a:stretch>
            <a:fillRect/>
          </a:stretch>
        </p:blipFill>
        <p:spPr bwMode="auto">
          <a:xfrm>
            <a:off x="57150" y="994410"/>
            <a:ext cx="9029700" cy="4869180"/>
          </a:xfrm>
          <a:prstGeom prst="rect">
            <a:avLst/>
          </a:prstGeom>
          <a:noFill/>
          <a:ln w="25400">
            <a:noFill/>
            <a:miter lim="800000"/>
            <a:headEnd/>
            <a:tailEnd/>
          </a:ln>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1" descr="1108"/>
          <p:cNvPicPr>
            <a:picLocks noChangeAspect="1" noChangeArrowheads="1"/>
          </p:cNvPicPr>
          <p:nvPr/>
        </p:nvPicPr>
        <p:blipFill>
          <a:blip r:embed="rId3" cstate="print"/>
          <a:srcRect/>
          <a:stretch>
            <a:fillRect/>
          </a:stretch>
        </p:blipFill>
        <p:spPr bwMode="auto">
          <a:xfrm>
            <a:off x="88900" y="2008188"/>
            <a:ext cx="8964613" cy="2841625"/>
          </a:xfrm>
          <a:prstGeom prst="rect">
            <a:avLst/>
          </a:prstGeom>
          <a:noFill/>
          <a:ln w="9525">
            <a:noFill/>
            <a:miter lim="800000"/>
            <a:headEnd/>
            <a:tailEnd/>
          </a:ln>
          <a:effectLst/>
        </p:spPr>
      </p:pic>
      <p:sp>
        <p:nvSpPr>
          <p:cNvPr id="27650" name="Rectangle 2" hidden="1"/>
          <p:cNvSpPr>
            <a:spLocks noGrp="1" noChangeArrowheads="1"/>
          </p:cNvSpPr>
          <p:nvPr>
            <p:ph type="title"/>
          </p:nvPr>
        </p:nvSpPr>
        <p:spPr/>
        <p:txBody>
          <a:bodyPr/>
          <a:lstStyle/>
          <a:p>
            <a:endParaRPr lang="en-US"/>
          </a:p>
        </p:txBody>
      </p:sp>
      <p:sp>
        <p:nvSpPr>
          <p:cNvPr id="27651"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11-8, p. 314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1" descr="1109"/>
          <p:cNvPicPr>
            <a:picLocks noChangeAspect="1" noChangeArrowheads="1"/>
          </p:cNvPicPr>
          <p:nvPr/>
        </p:nvPicPr>
        <p:blipFill>
          <a:blip r:embed="rId3" cstate="print"/>
          <a:srcRect/>
          <a:stretch>
            <a:fillRect/>
          </a:stretch>
        </p:blipFill>
        <p:spPr bwMode="auto">
          <a:xfrm>
            <a:off x="3268663" y="76200"/>
            <a:ext cx="2606675" cy="6705600"/>
          </a:xfrm>
          <a:prstGeom prst="rect">
            <a:avLst/>
          </a:prstGeom>
          <a:noFill/>
          <a:ln w="9525">
            <a:noFill/>
            <a:miter lim="800000"/>
            <a:headEnd/>
            <a:tailEnd/>
          </a:ln>
          <a:effectLst/>
        </p:spPr>
      </p:pic>
      <p:sp>
        <p:nvSpPr>
          <p:cNvPr id="33794" name="Rectangle 2" hidden="1"/>
          <p:cNvSpPr>
            <a:spLocks noGrp="1" noChangeArrowheads="1"/>
          </p:cNvSpPr>
          <p:nvPr>
            <p:ph type="title"/>
          </p:nvPr>
        </p:nvSpPr>
        <p:spPr/>
        <p:txBody>
          <a:bodyPr/>
          <a:lstStyle/>
          <a:p>
            <a:endParaRPr lang="en-US"/>
          </a:p>
        </p:txBody>
      </p:sp>
      <p:sp>
        <p:nvSpPr>
          <p:cNvPr id="33795"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11-9, p. 316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cstate="print"/>
          <a:srcRect/>
          <a:stretch>
            <a:fillRect/>
          </a:stretch>
        </p:blipFill>
        <p:spPr bwMode="auto">
          <a:xfrm>
            <a:off x="1051560" y="40005"/>
            <a:ext cx="7040880" cy="6777990"/>
          </a:xfrm>
          <a:prstGeom prst="rect">
            <a:avLst/>
          </a:prstGeom>
          <a:noFill/>
          <a:ln w="25400">
            <a:noFill/>
            <a:miter lim="800000"/>
            <a:headEnd/>
            <a:tailEnd/>
          </a:ln>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1" descr="1110"/>
          <p:cNvPicPr>
            <a:picLocks noChangeAspect="1" noChangeArrowheads="1"/>
          </p:cNvPicPr>
          <p:nvPr/>
        </p:nvPicPr>
        <p:blipFill>
          <a:blip r:embed="rId3" cstate="print"/>
          <a:srcRect/>
          <a:stretch>
            <a:fillRect/>
          </a:stretch>
        </p:blipFill>
        <p:spPr bwMode="auto">
          <a:xfrm>
            <a:off x="152400" y="1227138"/>
            <a:ext cx="8964613" cy="4402137"/>
          </a:xfrm>
          <a:prstGeom prst="rect">
            <a:avLst/>
          </a:prstGeom>
          <a:noFill/>
          <a:ln w="9525">
            <a:noFill/>
            <a:miter lim="800000"/>
            <a:headEnd/>
            <a:tailEnd/>
          </a:ln>
          <a:effectLst/>
        </p:spPr>
      </p:pic>
      <p:sp>
        <p:nvSpPr>
          <p:cNvPr id="35842" name="Rectangle 2" hidden="1"/>
          <p:cNvSpPr>
            <a:spLocks noGrp="1" noChangeArrowheads="1"/>
          </p:cNvSpPr>
          <p:nvPr>
            <p:ph type="title"/>
          </p:nvPr>
        </p:nvSpPr>
        <p:spPr/>
        <p:txBody>
          <a:bodyPr/>
          <a:lstStyle/>
          <a:p>
            <a:endParaRPr lang="en-US"/>
          </a:p>
        </p:txBody>
      </p:sp>
      <p:sp>
        <p:nvSpPr>
          <p:cNvPr id="35843"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11-10, p. 316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3" cstate="print"/>
          <a:srcRect/>
          <a:stretch>
            <a:fillRect/>
          </a:stretch>
        </p:blipFill>
        <p:spPr bwMode="auto">
          <a:xfrm>
            <a:off x="57150" y="1160145"/>
            <a:ext cx="9029700" cy="4537710"/>
          </a:xfrm>
          <a:prstGeom prst="rect">
            <a:avLst/>
          </a:prstGeom>
          <a:noFill/>
          <a:ln w="25400">
            <a:noFill/>
            <a:miter lim="800000"/>
            <a:headEnd/>
            <a:tailEnd/>
          </a:ln>
          <a:effec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cstate="print"/>
          <a:srcRect/>
          <a:stretch>
            <a:fillRect/>
          </a:stretch>
        </p:blipFill>
        <p:spPr bwMode="auto">
          <a:xfrm>
            <a:off x="57150" y="1017270"/>
            <a:ext cx="9029700" cy="4823460"/>
          </a:xfrm>
          <a:prstGeom prst="rect">
            <a:avLst/>
          </a:prstGeom>
          <a:noFill/>
          <a:ln w="25400">
            <a:noFill/>
            <a:miter lim="800000"/>
            <a:headEnd/>
            <a:tailEnd/>
          </a:ln>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cstate="print"/>
          <a:srcRect/>
          <a:stretch>
            <a:fillRect/>
          </a:stretch>
        </p:blipFill>
        <p:spPr bwMode="auto">
          <a:xfrm>
            <a:off x="57150" y="548640"/>
            <a:ext cx="9029700" cy="5760720"/>
          </a:xfrm>
          <a:prstGeom prst="rect">
            <a:avLst/>
          </a:prstGeom>
          <a:noFill/>
          <a:ln w="25400">
            <a:noFill/>
            <a:miter lim="800000"/>
            <a:headEnd/>
            <a:tailEnd/>
          </a:ln>
          <a:effec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3" cstate="print"/>
          <a:srcRect/>
          <a:stretch>
            <a:fillRect/>
          </a:stretch>
        </p:blipFill>
        <p:spPr bwMode="auto">
          <a:xfrm>
            <a:off x="57150" y="1183005"/>
            <a:ext cx="9029700" cy="4491990"/>
          </a:xfrm>
          <a:prstGeom prst="rect">
            <a:avLst/>
          </a:prstGeom>
          <a:noFill/>
          <a:ln w="25400">
            <a:noFill/>
            <a:miter lim="800000"/>
            <a:headEnd/>
            <a:tailEnd/>
          </a:ln>
          <a:effec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07_28"/>
          <p:cNvPicPr>
            <a:picLocks noChangeAspect="1" noChangeArrowheads="1"/>
          </p:cNvPicPr>
          <p:nvPr/>
        </p:nvPicPr>
        <p:blipFill>
          <a:blip r:embed="rId3" cstate="print"/>
          <a:srcRect/>
          <a:stretch>
            <a:fillRect/>
          </a:stretch>
        </p:blipFill>
        <p:spPr bwMode="auto">
          <a:xfrm>
            <a:off x="1588" y="511175"/>
            <a:ext cx="9134475" cy="58372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cstate="print"/>
          <a:srcRect/>
          <a:stretch>
            <a:fillRect/>
          </a:stretch>
        </p:blipFill>
        <p:spPr bwMode="auto">
          <a:xfrm>
            <a:off x="1051560" y="45720"/>
            <a:ext cx="7040880" cy="6766560"/>
          </a:xfrm>
          <a:prstGeom prst="rect">
            <a:avLst/>
          </a:prstGeom>
          <a:noFill/>
          <a:ln w="25400">
            <a:noFill/>
            <a:miter lim="800000"/>
            <a:headEnd/>
            <a:tailEnd/>
          </a:ln>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3" cstate="print"/>
          <a:srcRect/>
          <a:stretch>
            <a:fillRect/>
          </a:stretch>
        </p:blipFill>
        <p:spPr bwMode="auto">
          <a:xfrm>
            <a:off x="57150" y="777240"/>
            <a:ext cx="9029700" cy="5303520"/>
          </a:xfrm>
          <a:prstGeom prst="rect">
            <a:avLst/>
          </a:prstGeom>
          <a:noFill/>
          <a:ln w="25400">
            <a:noFill/>
            <a:miter lim="800000"/>
            <a:headEnd/>
            <a:tailEnd/>
          </a:ln>
          <a:effec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noChangeAspect="1" noChangeArrowheads="1"/>
          </p:cNvPicPr>
          <p:nvPr/>
        </p:nvPicPr>
        <p:blipFill>
          <a:blip r:embed="rId3" cstate="print"/>
          <a:srcRect/>
          <a:stretch>
            <a:fillRect/>
          </a:stretch>
        </p:blipFill>
        <p:spPr bwMode="auto">
          <a:xfrm>
            <a:off x="57150" y="1022985"/>
            <a:ext cx="9029700" cy="4812030"/>
          </a:xfrm>
          <a:prstGeom prst="rect">
            <a:avLst/>
          </a:prstGeom>
          <a:noFill/>
          <a:ln w="25400">
            <a:noFill/>
            <a:miter lim="800000"/>
            <a:headEnd/>
            <a:tailEnd/>
          </a:ln>
          <a:effec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cstate="print"/>
          <a:srcRect/>
          <a:stretch>
            <a:fillRect/>
          </a:stretch>
        </p:blipFill>
        <p:spPr bwMode="auto">
          <a:xfrm>
            <a:off x="57150" y="285750"/>
            <a:ext cx="9029700" cy="6286500"/>
          </a:xfrm>
          <a:prstGeom prst="rect">
            <a:avLst/>
          </a:prstGeom>
          <a:noFill/>
          <a:ln w="25400">
            <a:noFill/>
            <a:miter lim="800000"/>
            <a:headEnd/>
            <a:tailEnd/>
          </a:ln>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1" descr="1113"/>
          <p:cNvPicPr>
            <a:picLocks noChangeAspect="1" noChangeArrowheads="1"/>
          </p:cNvPicPr>
          <p:nvPr/>
        </p:nvPicPr>
        <p:blipFill>
          <a:blip r:embed="rId3" cstate="print"/>
          <a:srcRect/>
          <a:stretch>
            <a:fillRect/>
          </a:stretch>
        </p:blipFill>
        <p:spPr bwMode="auto">
          <a:xfrm>
            <a:off x="3040063" y="76200"/>
            <a:ext cx="3063875" cy="6705600"/>
          </a:xfrm>
          <a:prstGeom prst="rect">
            <a:avLst/>
          </a:prstGeom>
          <a:noFill/>
          <a:ln w="9525">
            <a:noFill/>
            <a:miter lim="800000"/>
            <a:headEnd/>
            <a:tailEnd/>
          </a:ln>
          <a:effectLst/>
        </p:spPr>
      </p:pic>
      <p:sp>
        <p:nvSpPr>
          <p:cNvPr id="56322" name="Rectangle 2" hidden="1"/>
          <p:cNvSpPr>
            <a:spLocks noGrp="1" noChangeArrowheads="1"/>
          </p:cNvSpPr>
          <p:nvPr>
            <p:ph type="title"/>
          </p:nvPr>
        </p:nvSpPr>
        <p:spPr/>
        <p:txBody>
          <a:bodyPr/>
          <a:lstStyle/>
          <a:p>
            <a:endParaRPr lang="en-US"/>
          </a:p>
        </p:txBody>
      </p:sp>
      <p:sp>
        <p:nvSpPr>
          <p:cNvPr id="56323"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11-13, p. 322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1" descr="11T1"/>
          <p:cNvPicPr>
            <a:picLocks noChangeAspect="1" noChangeArrowheads="1"/>
          </p:cNvPicPr>
          <p:nvPr/>
        </p:nvPicPr>
        <p:blipFill>
          <a:blip r:embed="rId3" cstate="print"/>
          <a:srcRect/>
          <a:stretch>
            <a:fillRect/>
          </a:stretch>
        </p:blipFill>
        <p:spPr bwMode="auto">
          <a:xfrm>
            <a:off x="88900" y="2138363"/>
            <a:ext cx="8964613" cy="2581275"/>
          </a:xfrm>
          <a:prstGeom prst="rect">
            <a:avLst/>
          </a:prstGeom>
          <a:noFill/>
          <a:ln w="9525">
            <a:noFill/>
            <a:miter lim="800000"/>
            <a:headEnd/>
            <a:tailEnd/>
          </a:ln>
          <a:effectLst/>
        </p:spPr>
      </p:pic>
      <p:sp>
        <p:nvSpPr>
          <p:cNvPr id="62466" name="Rectangle 2" hidden="1"/>
          <p:cNvSpPr>
            <a:spLocks noGrp="1" noChangeArrowheads="1"/>
          </p:cNvSpPr>
          <p:nvPr>
            <p:ph type="title"/>
          </p:nvPr>
        </p:nvSpPr>
        <p:spPr/>
        <p:txBody>
          <a:bodyPr/>
          <a:lstStyle/>
          <a:p>
            <a:endParaRPr lang="en-US"/>
          </a:p>
        </p:txBody>
      </p:sp>
      <p:sp>
        <p:nvSpPr>
          <p:cNvPr id="62467" name="Rectangle 3"/>
          <p:cNvSpPr>
            <a:spLocks noChangeArrowheads="1"/>
          </p:cNvSpPr>
          <p:nvPr/>
        </p:nvSpPr>
        <p:spPr bwMode="auto">
          <a:xfrm>
            <a:off x="7718425" y="6584950"/>
            <a:ext cx="142557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Table 11-1, p. 327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Electron Configuration</a:t>
            </a:r>
            <a:endParaRPr lang="en-US" dirty="0"/>
          </a:p>
        </p:txBody>
      </p:sp>
      <p:sp>
        <p:nvSpPr>
          <p:cNvPr id="4" name="Content Placeholder 3"/>
          <p:cNvSpPr>
            <a:spLocks noGrp="1"/>
          </p:cNvSpPr>
          <p:nvPr>
            <p:ph idx="1"/>
          </p:nvPr>
        </p:nvSpPr>
        <p:spPr/>
        <p:txBody>
          <a:bodyPr/>
          <a:lstStyle/>
          <a:p>
            <a:r>
              <a:rPr lang="en-US" dirty="0" smtClean="0"/>
              <a:t>What is the electron configuration of C?</a:t>
            </a:r>
          </a:p>
          <a:p>
            <a:pPr marL="514350" indent="-51435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2</a:t>
            </a:r>
          </a:p>
          <a:p>
            <a:pPr marL="514350" indent="-514350">
              <a:buAutoNum type="alphaUcPeriod"/>
            </a:pPr>
            <a:r>
              <a:rPr lang="en-US" dirty="0" smtClean="0"/>
              <a:t>1s</a:t>
            </a:r>
            <a:r>
              <a:rPr lang="en-US" baseline="30000" dirty="0" smtClean="0"/>
              <a:t>2</a:t>
            </a:r>
            <a:r>
              <a:rPr lang="en-US" dirty="0" smtClean="0"/>
              <a:t> 1p</a:t>
            </a:r>
            <a:r>
              <a:rPr lang="en-US" baseline="30000" dirty="0" smtClean="0"/>
              <a:t>4</a:t>
            </a:r>
          </a:p>
          <a:p>
            <a:pPr marL="514350" indent="-514350">
              <a:buAutoNum type="alphaUcPeriod"/>
            </a:pPr>
            <a:r>
              <a:rPr lang="en-US" dirty="0" smtClean="0"/>
              <a:t>2s</a:t>
            </a:r>
            <a:r>
              <a:rPr lang="en-US" baseline="30000" dirty="0" smtClean="0"/>
              <a:t>2</a:t>
            </a:r>
            <a:r>
              <a:rPr lang="en-US" dirty="0" smtClean="0"/>
              <a:t> 2p</a:t>
            </a:r>
            <a:r>
              <a:rPr lang="en-US" baseline="30000" dirty="0" smtClean="0"/>
              <a:t>2</a:t>
            </a:r>
          </a:p>
          <a:p>
            <a:pPr marL="514350" indent="-514350">
              <a:buAutoNum type="alphaUcPeriod"/>
            </a:pPr>
            <a:r>
              <a:rPr lang="en-US" dirty="0" smtClean="0"/>
              <a:t>1s</a:t>
            </a:r>
            <a:r>
              <a:rPr lang="en-US" baseline="30000" dirty="0" smtClean="0"/>
              <a:t>6</a:t>
            </a:r>
          </a:p>
          <a:p>
            <a:pPr marL="514350" indent="-514350">
              <a:buAutoNum type="alphaUcPeriod"/>
            </a:pPr>
            <a:r>
              <a:rPr lang="en-US" dirty="0" smtClean="0"/>
              <a:t>None of the above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Electron Configuration</a:t>
            </a:r>
            <a:endParaRPr lang="en-US" dirty="0"/>
          </a:p>
        </p:txBody>
      </p:sp>
      <p:sp>
        <p:nvSpPr>
          <p:cNvPr id="4" name="Content Placeholder 3"/>
          <p:cNvSpPr>
            <a:spLocks noGrp="1"/>
          </p:cNvSpPr>
          <p:nvPr>
            <p:ph idx="1"/>
          </p:nvPr>
        </p:nvSpPr>
        <p:spPr/>
        <p:txBody>
          <a:bodyPr>
            <a:normAutofit/>
          </a:bodyPr>
          <a:lstStyle/>
          <a:p>
            <a:r>
              <a:rPr lang="en-US" dirty="0" smtClean="0"/>
              <a:t>What element has an electron configuration of 1s</a:t>
            </a:r>
            <a:r>
              <a:rPr lang="en-US" baseline="30000" dirty="0" smtClean="0"/>
              <a:t>2</a:t>
            </a:r>
            <a:r>
              <a:rPr lang="en-US" dirty="0" smtClean="0"/>
              <a:t> 2s</a:t>
            </a:r>
            <a:r>
              <a:rPr lang="en-US" baseline="30000" dirty="0" smtClean="0"/>
              <a:t>2</a:t>
            </a:r>
            <a:r>
              <a:rPr lang="en-US" dirty="0" smtClean="0"/>
              <a:t> 2p</a:t>
            </a:r>
            <a:r>
              <a:rPr lang="en-US" baseline="30000" dirty="0" smtClean="0"/>
              <a:t>2</a:t>
            </a:r>
            <a:r>
              <a:rPr lang="en-US" dirty="0" smtClean="0"/>
              <a:t> 2p</a:t>
            </a:r>
            <a:r>
              <a:rPr lang="en-US" baseline="30000" dirty="0" smtClean="0"/>
              <a:t>6</a:t>
            </a:r>
            <a:r>
              <a:rPr lang="en-US" dirty="0" smtClean="0"/>
              <a:t> 3s</a:t>
            </a:r>
            <a:r>
              <a:rPr lang="en-US" baseline="30000" dirty="0" smtClean="0"/>
              <a:t>1</a:t>
            </a:r>
            <a:r>
              <a:rPr lang="en-US" dirty="0" smtClean="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cstate="print"/>
          <a:srcRect/>
          <a:stretch>
            <a:fillRect/>
          </a:stretch>
        </p:blipFill>
        <p:spPr bwMode="auto">
          <a:xfrm>
            <a:off x="57150" y="268605"/>
            <a:ext cx="9029700" cy="6320790"/>
          </a:xfrm>
          <a:prstGeom prst="rect">
            <a:avLst/>
          </a:prstGeom>
          <a:noFill/>
          <a:ln w="25400">
            <a:noFill/>
            <a:miter lim="800000"/>
            <a:headEnd/>
            <a:tailEnd/>
          </a:ln>
          <a:effec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Electron Configuration</a:t>
            </a:r>
            <a:endParaRPr lang="en-US" dirty="0"/>
          </a:p>
        </p:txBody>
      </p:sp>
      <p:sp>
        <p:nvSpPr>
          <p:cNvPr id="4" name="Content Placeholder 3"/>
          <p:cNvSpPr>
            <a:spLocks noGrp="1"/>
          </p:cNvSpPr>
          <p:nvPr>
            <p:ph idx="1"/>
          </p:nvPr>
        </p:nvSpPr>
        <p:spPr/>
        <p:txBody>
          <a:bodyPr>
            <a:normAutofit/>
          </a:bodyPr>
          <a:lstStyle/>
          <a:p>
            <a:r>
              <a:rPr lang="en-US" dirty="0" smtClean="0"/>
              <a:t>What is the electron configuration of V?</a:t>
            </a:r>
          </a:p>
          <a:p>
            <a:pPr marL="514350" indent="-51435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2</a:t>
            </a:r>
            <a:r>
              <a:rPr lang="en-US" dirty="0" smtClean="0"/>
              <a:t> 3p</a:t>
            </a:r>
            <a:r>
              <a:rPr lang="en-US" baseline="30000" dirty="0" smtClean="0"/>
              <a:t>6</a:t>
            </a:r>
            <a:r>
              <a:rPr lang="en-US" dirty="0" smtClean="0"/>
              <a:t> 4s</a:t>
            </a:r>
            <a:r>
              <a:rPr lang="en-US" baseline="30000" dirty="0" smtClean="0"/>
              <a:t>2</a:t>
            </a:r>
            <a:r>
              <a:rPr lang="en-US" dirty="0" smtClean="0"/>
              <a:t> 4d</a:t>
            </a:r>
            <a:r>
              <a:rPr lang="en-US" baseline="30000" dirty="0" smtClean="0"/>
              <a:t>3</a:t>
            </a:r>
          </a:p>
          <a:p>
            <a:pPr marL="514350" indent="-514350">
              <a:buFont typeface="Arial" pitchFamily="34" charset="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3s2 3p</a:t>
            </a:r>
            <a:r>
              <a:rPr lang="en-US" baseline="30000" dirty="0" smtClean="0"/>
              <a:t>6</a:t>
            </a:r>
            <a:r>
              <a:rPr lang="en-US" dirty="0" smtClean="0"/>
              <a:t> 4s</a:t>
            </a:r>
            <a:r>
              <a:rPr lang="en-US" baseline="30000" dirty="0" smtClean="0"/>
              <a:t>5</a:t>
            </a:r>
          </a:p>
          <a:p>
            <a:pPr marL="514350" indent="-514350">
              <a:buFont typeface="Arial" pitchFamily="34" charset="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3</a:t>
            </a:r>
            <a:r>
              <a:rPr lang="en-US" dirty="0" smtClean="0"/>
              <a:t> 3p</a:t>
            </a:r>
            <a:r>
              <a:rPr lang="en-US" baseline="30000" dirty="0" smtClean="0"/>
              <a:t>6</a:t>
            </a:r>
            <a:r>
              <a:rPr lang="en-US" dirty="0" smtClean="0"/>
              <a:t> 4s</a:t>
            </a:r>
            <a:r>
              <a:rPr lang="en-US" baseline="30000" dirty="0" smtClean="0"/>
              <a:t>2</a:t>
            </a:r>
            <a:r>
              <a:rPr lang="en-US" dirty="0" smtClean="0"/>
              <a:t> 3d</a:t>
            </a:r>
            <a:r>
              <a:rPr lang="en-US" baseline="30000" dirty="0" smtClean="0"/>
              <a:t>2</a:t>
            </a:r>
          </a:p>
          <a:p>
            <a:pPr marL="514350" indent="-514350">
              <a:buFont typeface="Arial" pitchFamily="34" charset="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2</a:t>
            </a:r>
            <a:r>
              <a:rPr lang="en-US" dirty="0" smtClean="0"/>
              <a:t> 3p</a:t>
            </a:r>
            <a:r>
              <a:rPr lang="en-US" baseline="30000" dirty="0" smtClean="0"/>
              <a:t>6</a:t>
            </a:r>
            <a:r>
              <a:rPr lang="en-US" dirty="0" smtClean="0"/>
              <a:t> 4s</a:t>
            </a:r>
            <a:r>
              <a:rPr lang="en-US" baseline="30000" dirty="0" smtClean="0"/>
              <a:t>2</a:t>
            </a:r>
            <a:r>
              <a:rPr lang="en-US" dirty="0" smtClean="0"/>
              <a:t> 3d</a:t>
            </a:r>
            <a:r>
              <a:rPr lang="en-US" baseline="30000" dirty="0" smtClean="0"/>
              <a:t>3</a:t>
            </a:r>
          </a:p>
          <a:p>
            <a:pPr marL="514350" indent="-514350">
              <a:buAutoNum type="alphaUcPeriod"/>
            </a:pPr>
            <a:r>
              <a:rPr lang="en-US" dirty="0" smtClean="0"/>
              <a:t>None of the above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Electron Configuration</a:t>
            </a:r>
            <a:endParaRPr lang="en-US" dirty="0"/>
          </a:p>
        </p:txBody>
      </p:sp>
      <p:sp>
        <p:nvSpPr>
          <p:cNvPr id="4" name="Content Placeholder 3"/>
          <p:cNvSpPr>
            <a:spLocks noGrp="1"/>
          </p:cNvSpPr>
          <p:nvPr>
            <p:ph idx="1"/>
          </p:nvPr>
        </p:nvSpPr>
        <p:spPr/>
        <p:txBody>
          <a:bodyPr>
            <a:normAutofit/>
          </a:bodyPr>
          <a:lstStyle/>
          <a:p>
            <a:r>
              <a:rPr lang="en-US" dirty="0" smtClean="0"/>
              <a:t>How many core electrons does aluminum have? </a:t>
            </a:r>
          </a:p>
          <a:p>
            <a:pPr marL="514350" indent="-514350">
              <a:buAutoNum type="alphaUcPeriod"/>
            </a:pPr>
            <a:r>
              <a:rPr lang="en-US" dirty="0" smtClean="0"/>
              <a:t>2</a:t>
            </a:r>
          </a:p>
          <a:p>
            <a:pPr marL="514350" indent="-514350">
              <a:buAutoNum type="alphaUcPeriod"/>
            </a:pPr>
            <a:r>
              <a:rPr lang="en-US" dirty="0" smtClean="0"/>
              <a:t>3</a:t>
            </a:r>
          </a:p>
          <a:p>
            <a:pPr marL="514350" indent="-514350">
              <a:buAutoNum type="alphaUcPeriod"/>
            </a:pPr>
            <a:r>
              <a:rPr lang="en-US" dirty="0" smtClean="0"/>
              <a:t>4</a:t>
            </a:r>
          </a:p>
          <a:p>
            <a:pPr marL="514350" indent="-514350">
              <a:buAutoNum type="alphaUcPeriod"/>
            </a:pPr>
            <a:r>
              <a:rPr lang="en-US" dirty="0" smtClean="0"/>
              <a:t>6</a:t>
            </a:r>
          </a:p>
          <a:p>
            <a:pPr marL="514350" indent="-514350">
              <a:buAutoNum type="alphaUcPeriod"/>
            </a:pPr>
            <a:r>
              <a:rPr lang="en-US" dirty="0" smtClean="0"/>
              <a:t>10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Electron Configuration</a:t>
            </a:r>
            <a:endParaRPr lang="en-US" dirty="0"/>
          </a:p>
        </p:txBody>
      </p:sp>
      <p:sp>
        <p:nvSpPr>
          <p:cNvPr id="4" name="Content Placeholder 3"/>
          <p:cNvSpPr>
            <a:spLocks noGrp="1"/>
          </p:cNvSpPr>
          <p:nvPr>
            <p:ph idx="1"/>
          </p:nvPr>
        </p:nvSpPr>
        <p:spPr/>
        <p:txBody>
          <a:bodyPr>
            <a:normAutofit/>
          </a:bodyPr>
          <a:lstStyle/>
          <a:p>
            <a:r>
              <a:rPr lang="en-US" dirty="0" smtClean="0"/>
              <a:t>How many valence electrons does aluminum have? </a:t>
            </a:r>
          </a:p>
          <a:p>
            <a:pPr marL="514350" indent="-514350">
              <a:buAutoNum type="alphaUcPeriod"/>
            </a:pPr>
            <a:r>
              <a:rPr lang="en-US" dirty="0" smtClean="0"/>
              <a:t>2</a:t>
            </a:r>
          </a:p>
          <a:p>
            <a:pPr marL="514350" indent="-514350">
              <a:buAutoNum type="alphaUcPeriod"/>
            </a:pPr>
            <a:r>
              <a:rPr lang="en-US" dirty="0" smtClean="0"/>
              <a:t>3</a:t>
            </a:r>
          </a:p>
          <a:p>
            <a:pPr marL="514350" indent="-514350">
              <a:buAutoNum type="alphaUcPeriod"/>
            </a:pPr>
            <a:r>
              <a:rPr lang="en-US" dirty="0" smtClean="0"/>
              <a:t>4</a:t>
            </a:r>
          </a:p>
          <a:p>
            <a:pPr marL="514350" indent="-514350">
              <a:buAutoNum type="alphaUcPeriod"/>
            </a:pPr>
            <a:r>
              <a:rPr lang="en-US" dirty="0" smtClean="0"/>
              <a:t>6</a:t>
            </a:r>
          </a:p>
          <a:p>
            <a:pPr marL="514350" indent="-514350">
              <a:buAutoNum type="alphaUcPeriod"/>
            </a:pPr>
            <a:r>
              <a:rPr lang="en-US" dirty="0" smtClean="0"/>
              <a:t>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Electron Configuration</a:t>
            </a:r>
            <a:endParaRPr lang="en-US" dirty="0"/>
          </a:p>
        </p:txBody>
      </p:sp>
      <p:sp>
        <p:nvSpPr>
          <p:cNvPr id="4" name="Content Placeholder 3"/>
          <p:cNvSpPr>
            <a:spLocks noGrp="1"/>
          </p:cNvSpPr>
          <p:nvPr>
            <p:ph idx="1"/>
          </p:nvPr>
        </p:nvSpPr>
        <p:spPr/>
        <p:txBody>
          <a:bodyPr>
            <a:normAutofit/>
          </a:bodyPr>
          <a:lstStyle/>
          <a:p>
            <a:r>
              <a:rPr lang="en-US" dirty="0" smtClean="0"/>
              <a:t>Write the core notation for </a:t>
            </a:r>
            <a:r>
              <a:rPr lang="en-US" dirty="0" err="1" smtClean="0"/>
              <a:t>Pb</a:t>
            </a:r>
            <a:r>
              <a:rPr lang="en-US" dirty="0" smtClean="0"/>
              <a:t>. </a:t>
            </a:r>
          </a:p>
          <a:p>
            <a:pPr marL="514350" indent="-514350">
              <a:buAutoNum type="alphaUcPeriod"/>
            </a:pPr>
            <a:r>
              <a:rPr lang="en-US" dirty="0" smtClean="0"/>
              <a:t>[</a:t>
            </a:r>
            <a:r>
              <a:rPr lang="en-US" dirty="0" err="1" smtClean="0"/>
              <a:t>Xe</a:t>
            </a:r>
            <a:r>
              <a:rPr lang="en-US" dirty="0" smtClean="0"/>
              <a:t>] 6s</a:t>
            </a:r>
            <a:r>
              <a:rPr lang="en-US" baseline="30000" dirty="0" smtClean="0"/>
              <a:t>2</a:t>
            </a:r>
            <a:r>
              <a:rPr lang="en-US" dirty="0" smtClean="0"/>
              <a:t> 6p</a:t>
            </a:r>
            <a:r>
              <a:rPr lang="en-US" baseline="30000" dirty="0" smtClean="0"/>
              <a:t>2</a:t>
            </a:r>
          </a:p>
          <a:p>
            <a:pPr marL="514350" indent="-514350">
              <a:buFont typeface="Arial" pitchFamily="34" charset="0"/>
              <a:buAutoNum type="alphaUcPeriod"/>
            </a:pPr>
            <a:r>
              <a:rPr lang="en-US" dirty="0" smtClean="0"/>
              <a:t>6s</a:t>
            </a:r>
            <a:r>
              <a:rPr lang="en-US" baseline="30000" dirty="0" smtClean="0"/>
              <a:t>2</a:t>
            </a:r>
            <a:r>
              <a:rPr lang="en-US" dirty="0" smtClean="0"/>
              <a:t> 5d</a:t>
            </a:r>
            <a:r>
              <a:rPr lang="en-US" baseline="30000" dirty="0" smtClean="0"/>
              <a:t>10</a:t>
            </a:r>
            <a:r>
              <a:rPr lang="en-US" dirty="0" smtClean="0"/>
              <a:t> 4f</a:t>
            </a:r>
            <a:r>
              <a:rPr lang="en-US" baseline="30000" dirty="0" smtClean="0"/>
              <a:t>14</a:t>
            </a:r>
            <a:r>
              <a:rPr lang="en-US" dirty="0" smtClean="0"/>
              <a:t> 6p</a:t>
            </a:r>
            <a:r>
              <a:rPr lang="en-US" baseline="30000" dirty="0" smtClean="0"/>
              <a:t>2</a:t>
            </a:r>
          </a:p>
          <a:p>
            <a:pPr marL="514350" indent="-514350">
              <a:buFont typeface="Arial" pitchFamily="34" charset="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2</a:t>
            </a:r>
            <a:r>
              <a:rPr lang="en-US" dirty="0" smtClean="0"/>
              <a:t> 3p</a:t>
            </a:r>
            <a:r>
              <a:rPr lang="en-US" baseline="30000" dirty="0" smtClean="0"/>
              <a:t>6</a:t>
            </a:r>
            <a:r>
              <a:rPr lang="en-US" dirty="0" smtClean="0"/>
              <a:t> 4s</a:t>
            </a:r>
            <a:r>
              <a:rPr lang="en-US" baseline="30000" dirty="0" smtClean="0"/>
              <a:t>2</a:t>
            </a:r>
            <a:r>
              <a:rPr lang="en-US" dirty="0" smtClean="0"/>
              <a:t> 3d</a:t>
            </a:r>
            <a:r>
              <a:rPr lang="en-US" baseline="30000" dirty="0" smtClean="0"/>
              <a:t>10</a:t>
            </a:r>
            <a:r>
              <a:rPr lang="en-US" dirty="0" smtClean="0"/>
              <a:t> 4p</a:t>
            </a:r>
            <a:r>
              <a:rPr lang="en-US" baseline="30000" dirty="0" smtClean="0"/>
              <a:t>6</a:t>
            </a:r>
            <a:r>
              <a:rPr lang="en-US" dirty="0" smtClean="0"/>
              <a:t> 5s2 4d</a:t>
            </a:r>
            <a:r>
              <a:rPr lang="en-US" baseline="30000" dirty="0" smtClean="0"/>
              <a:t>10</a:t>
            </a:r>
            <a:r>
              <a:rPr lang="en-US" dirty="0" smtClean="0"/>
              <a:t> 5p</a:t>
            </a:r>
            <a:r>
              <a:rPr lang="en-US" baseline="30000" dirty="0" smtClean="0"/>
              <a:t>6</a:t>
            </a:r>
            <a:r>
              <a:rPr lang="en-US" dirty="0" smtClean="0"/>
              <a:t> 6s</a:t>
            </a:r>
            <a:r>
              <a:rPr lang="en-US" baseline="30000" dirty="0" smtClean="0"/>
              <a:t>2</a:t>
            </a:r>
            <a:r>
              <a:rPr lang="en-US" dirty="0" smtClean="0"/>
              <a:t> 5d</a:t>
            </a:r>
            <a:r>
              <a:rPr lang="en-US" baseline="30000" dirty="0" smtClean="0"/>
              <a:t>10</a:t>
            </a:r>
            <a:r>
              <a:rPr lang="en-US" dirty="0" smtClean="0"/>
              <a:t> 4f</a:t>
            </a:r>
            <a:r>
              <a:rPr lang="en-US" baseline="30000" dirty="0" smtClean="0"/>
              <a:t>14</a:t>
            </a:r>
            <a:r>
              <a:rPr lang="en-US" dirty="0" smtClean="0"/>
              <a:t> 6p</a:t>
            </a:r>
            <a:r>
              <a:rPr lang="en-US" baseline="30000" dirty="0" smtClean="0"/>
              <a:t>2</a:t>
            </a:r>
          </a:p>
          <a:p>
            <a:pPr marL="514350" indent="-514350">
              <a:buFont typeface="Arial" pitchFamily="34" charset="0"/>
              <a:buAutoNum type="alphaUcPeriod"/>
            </a:pPr>
            <a:r>
              <a:rPr lang="en-US" dirty="0" smtClean="0"/>
              <a:t>[</a:t>
            </a:r>
            <a:r>
              <a:rPr lang="en-US" dirty="0" err="1" smtClean="0"/>
              <a:t>Xe</a:t>
            </a:r>
            <a:r>
              <a:rPr lang="en-US" dirty="0" smtClean="0"/>
              <a:t>] 6s</a:t>
            </a:r>
            <a:r>
              <a:rPr lang="en-US" baseline="30000" dirty="0" smtClean="0"/>
              <a:t>2</a:t>
            </a:r>
            <a:r>
              <a:rPr lang="en-US" dirty="0" smtClean="0"/>
              <a:t> 5d</a:t>
            </a:r>
            <a:r>
              <a:rPr lang="en-US" baseline="30000" dirty="0" smtClean="0"/>
              <a:t>10</a:t>
            </a:r>
            <a:r>
              <a:rPr lang="en-US" dirty="0" smtClean="0"/>
              <a:t> 4f</a:t>
            </a:r>
            <a:r>
              <a:rPr lang="en-US" baseline="30000" dirty="0" smtClean="0"/>
              <a:t>14</a:t>
            </a:r>
            <a:r>
              <a:rPr lang="en-US" dirty="0" smtClean="0"/>
              <a:t> 6p</a:t>
            </a:r>
            <a:r>
              <a:rPr lang="en-US" baseline="30000" dirty="0" smtClean="0"/>
              <a:t>2</a:t>
            </a:r>
          </a:p>
          <a:p>
            <a:pPr marL="514350" indent="-514350">
              <a:buAutoNum type="alphaUcPeriod"/>
            </a:pPr>
            <a:r>
              <a:rPr lang="en-US" dirty="0" smtClean="0"/>
              <a:t>[Hg] 6p</a:t>
            </a:r>
            <a:r>
              <a:rPr lang="en-US" baseline="30000" dirty="0" smtClean="0"/>
              <a:t>2</a:t>
            </a:r>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Electron Configuration</a:t>
            </a:r>
            <a:endParaRPr lang="en-US" dirty="0"/>
          </a:p>
        </p:txBody>
      </p:sp>
      <p:sp>
        <p:nvSpPr>
          <p:cNvPr id="4" name="Content Placeholder 3"/>
          <p:cNvSpPr>
            <a:spLocks noGrp="1"/>
          </p:cNvSpPr>
          <p:nvPr>
            <p:ph idx="1"/>
          </p:nvPr>
        </p:nvSpPr>
        <p:spPr/>
        <p:txBody>
          <a:bodyPr>
            <a:normAutofit/>
          </a:bodyPr>
          <a:lstStyle/>
          <a:p>
            <a:r>
              <a:rPr lang="en-US" dirty="0" smtClean="0"/>
              <a:t>Write the core notation for Pb</a:t>
            </a:r>
            <a:r>
              <a:rPr lang="en-US" baseline="30000" dirty="0" smtClean="0"/>
              <a:t>2+</a:t>
            </a:r>
            <a:r>
              <a:rPr lang="en-US" dirty="0" smtClean="0"/>
              <a:t>.</a:t>
            </a:r>
            <a:endParaRPr lang="en-US" baseline="30000" dirty="0" smtClean="0"/>
          </a:p>
          <a:p>
            <a:pPr marL="514350" indent="-514350">
              <a:buFont typeface="Arial" pitchFamily="34" charset="0"/>
              <a:buAutoNum type="alphaUcPeriod"/>
            </a:pPr>
            <a:r>
              <a:rPr lang="en-US" dirty="0" smtClean="0"/>
              <a:t>[</a:t>
            </a:r>
            <a:r>
              <a:rPr lang="en-US" dirty="0" err="1" smtClean="0"/>
              <a:t>Xe</a:t>
            </a:r>
            <a:r>
              <a:rPr lang="en-US" dirty="0" smtClean="0"/>
              <a:t>] 5d</a:t>
            </a:r>
            <a:r>
              <a:rPr lang="en-US" baseline="30000" dirty="0" smtClean="0"/>
              <a:t>10</a:t>
            </a:r>
            <a:r>
              <a:rPr lang="en-US" dirty="0" smtClean="0"/>
              <a:t> 4f</a:t>
            </a:r>
            <a:r>
              <a:rPr lang="en-US" baseline="30000" dirty="0" smtClean="0"/>
              <a:t>14</a:t>
            </a:r>
            <a:r>
              <a:rPr lang="en-US" dirty="0" smtClean="0"/>
              <a:t> 6p</a:t>
            </a:r>
            <a:r>
              <a:rPr lang="en-US" baseline="30000" dirty="0" smtClean="0"/>
              <a:t>2</a:t>
            </a:r>
          </a:p>
          <a:p>
            <a:pPr marL="514350" indent="-514350">
              <a:buAutoNum type="alphaUcPeriod"/>
            </a:pPr>
            <a:r>
              <a:rPr lang="en-US" dirty="0" smtClean="0"/>
              <a:t>[</a:t>
            </a:r>
            <a:r>
              <a:rPr lang="en-US" dirty="0" err="1" smtClean="0"/>
              <a:t>Xe</a:t>
            </a:r>
            <a:r>
              <a:rPr lang="en-US" dirty="0" smtClean="0"/>
              <a:t>] 6s</a:t>
            </a:r>
            <a:r>
              <a:rPr lang="en-US" baseline="30000" dirty="0" smtClean="0"/>
              <a:t>2</a:t>
            </a:r>
          </a:p>
          <a:p>
            <a:pPr marL="514350" indent="-514350">
              <a:buFont typeface="Arial" pitchFamily="34" charset="0"/>
              <a:buAutoNum type="alphaUcPeriod"/>
            </a:pPr>
            <a:r>
              <a:rPr lang="en-US" dirty="0" smtClean="0"/>
              <a:t>6s</a:t>
            </a:r>
            <a:r>
              <a:rPr lang="en-US" baseline="30000" dirty="0" smtClean="0"/>
              <a:t>2</a:t>
            </a:r>
            <a:r>
              <a:rPr lang="en-US" dirty="0" smtClean="0"/>
              <a:t> 5d</a:t>
            </a:r>
            <a:r>
              <a:rPr lang="en-US" baseline="30000" dirty="0" smtClean="0"/>
              <a:t>10</a:t>
            </a:r>
            <a:r>
              <a:rPr lang="en-US" dirty="0" smtClean="0"/>
              <a:t> 4f</a:t>
            </a:r>
            <a:r>
              <a:rPr lang="en-US" baseline="30000" dirty="0" smtClean="0"/>
              <a:t>14</a:t>
            </a:r>
          </a:p>
          <a:p>
            <a:pPr marL="514350" indent="-514350">
              <a:buFont typeface="Arial" pitchFamily="34" charset="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2</a:t>
            </a:r>
            <a:r>
              <a:rPr lang="en-US" dirty="0" smtClean="0"/>
              <a:t> 3p</a:t>
            </a:r>
            <a:r>
              <a:rPr lang="en-US" baseline="30000" dirty="0" smtClean="0"/>
              <a:t>6</a:t>
            </a:r>
            <a:r>
              <a:rPr lang="en-US" dirty="0" smtClean="0"/>
              <a:t> 4s</a:t>
            </a:r>
            <a:r>
              <a:rPr lang="en-US" baseline="30000" dirty="0" smtClean="0"/>
              <a:t>2</a:t>
            </a:r>
            <a:r>
              <a:rPr lang="en-US" dirty="0" smtClean="0"/>
              <a:t> 3d</a:t>
            </a:r>
            <a:r>
              <a:rPr lang="en-US" baseline="30000" dirty="0" smtClean="0"/>
              <a:t>10</a:t>
            </a:r>
            <a:r>
              <a:rPr lang="en-US" dirty="0" smtClean="0"/>
              <a:t> 4p</a:t>
            </a:r>
            <a:r>
              <a:rPr lang="en-US" baseline="30000" dirty="0" smtClean="0"/>
              <a:t>6</a:t>
            </a:r>
            <a:r>
              <a:rPr lang="en-US" dirty="0" smtClean="0"/>
              <a:t> 5s2 4d</a:t>
            </a:r>
            <a:r>
              <a:rPr lang="en-US" baseline="30000" dirty="0" smtClean="0"/>
              <a:t>10</a:t>
            </a:r>
            <a:r>
              <a:rPr lang="en-US" dirty="0" smtClean="0"/>
              <a:t> 5p</a:t>
            </a:r>
            <a:r>
              <a:rPr lang="en-US" baseline="30000" dirty="0" smtClean="0"/>
              <a:t>6</a:t>
            </a:r>
            <a:r>
              <a:rPr lang="en-US" dirty="0" smtClean="0"/>
              <a:t> 6s</a:t>
            </a:r>
            <a:r>
              <a:rPr lang="en-US" baseline="30000" dirty="0" smtClean="0"/>
              <a:t>2</a:t>
            </a:r>
            <a:r>
              <a:rPr lang="en-US" dirty="0" smtClean="0"/>
              <a:t> 5d</a:t>
            </a:r>
            <a:r>
              <a:rPr lang="en-US" baseline="30000" dirty="0" smtClean="0"/>
              <a:t>10</a:t>
            </a:r>
            <a:r>
              <a:rPr lang="en-US" dirty="0" smtClean="0"/>
              <a:t> 4f</a:t>
            </a:r>
            <a:r>
              <a:rPr lang="en-US" baseline="30000" dirty="0" smtClean="0"/>
              <a:t>14</a:t>
            </a:r>
            <a:r>
              <a:rPr lang="en-US" dirty="0" smtClean="0"/>
              <a:t> 6p</a:t>
            </a:r>
            <a:r>
              <a:rPr lang="en-US" baseline="30000" dirty="0" smtClean="0"/>
              <a:t>2</a:t>
            </a:r>
          </a:p>
          <a:p>
            <a:pPr marL="514350" indent="-514350">
              <a:buFont typeface="Arial" pitchFamily="34" charset="0"/>
              <a:buAutoNum type="alphaUcPeriod"/>
            </a:pPr>
            <a:r>
              <a:rPr lang="en-US" dirty="0" smtClean="0"/>
              <a:t>[</a:t>
            </a:r>
            <a:r>
              <a:rPr lang="en-US" dirty="0" err="1" smtClean="0"/>
              <a:t>Xe</a:t>
            </a:r>
            <a:r>
              <a:rPr lang="en-US" dirty="0" smtClean="0"/>
              <a:t>] 6s</a:t>
            </a:r>
            <a:r>
              <a:rPr lang="en-US" baseline="30000" dirty="0" smtClean="0"/>
              <a:t>2</a:t>
            </a:r>
            <a:r>
              <a:rPr lang="en-US" dirty="0" smtClean="0"/>
              <a:t> 5d</a:t>
            </a:r>
            <a:r>
              <a:rPr lang="en-US" baseline="30000" dirty="0" smtClean="0"/>
              <a:t>10</a:t>
            </a:r>
            <a:r>
              <a:rPr lang="en-US" dirty="0" smtClean="0"/>
              <a:t> 4f</a:t>
            </a:r>
            <a:r>
              <a:rPr lang="en-US" baseline="30000" dirty="0" smtClean="0"/>
              <a:t>14</a:t>
            </a:r>
            <a:r>
              <a:rPr lang="en-US" dirty="0" smtClean="0"/>
              <a:t> 6p</a:t>
            </a:r>
            <a:r>
              <a:rPr lang="en-US" baseline="30000" dirty="0" smtClean="0"/>
              <a:t>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Electron Configuration</a:t>
            </a:r>
            <a:endParaRPr lang="en-US" dirty="0"/>
          </a:p>
        </p:txBody>
      </p:sp>
      <p:sp>
        <p:nvSpPr>
          <p:cNvPr id="4" name="Content Placeholder 3"/>
          <p:cNvSpPr>
            <a:spLocks noGrp="1"/>
          </p:cNvSpPr>
          <p:nvPr>
            <p:ph idx="1"/>
          </p:nvPr>
        </p:nvSpPr>
        <p:spPr/>
        <p:txBody>
          <a:bodyPr>
            <a:normAutofit/>
          </a:bodyPr>
          <a:lstStyle/>
          <a:p>
            <a:r>
              <a:rPr lang="en-US" dirty="0" smtClean="0"/>
              <a:t>Write the core notation for the oxide ion.</a:t>
            </a:r>
            <a:endParaRPr lang="en-US" baseline="30000" dirty="0" smtClean="0"/>
          </a:p>
          <a:p>
            <a:pPr marL="514350" indent="-514350">
              <a:buFont typeface="Arial" pitchFamily="34" charset="0"/>
              <a:buAutoNum type="alphaUcPeriod"/>
            </a:pPr>
            <a:r>
              <a:rPr lang="en-US" dirty="0" smtClean="0"/>
              <a:t>[Ne] </a:t>
            </a:r>
            <a:endParaRPr lang="en-US" baseline="30000" dirty="0" smtClean="0"/>
          </a:p>
          <a:p>
            <a:pPr marL="514350" indent="-51435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2</a:t>
            </a:r>
            <a:r>
              <a:rPr lang="en-US" dirty="0" smtClean="0"/>
              <a:t> 3p</a:t>
            </a:r>
            <a:r>
              <a:rPr lang="en-US" baseline="30000" dirty="0" smtClean="0"/>
              <a:t>6</a:t>
            </a:r>
          </a:p>
          <a:p>
            <a:pPr marL="514350" indent="-514350">
              <a:buFont typeface="Arial" pitchFamily="34" charset="0"/>
              <a:buAutoNum type="alphaUcPeriod"/>
            </a:pPr>
            <a:r>
              <a:rPr lang="en-US" dirty="0" smtClean="0"/>
              <a:t>[He] 3s</a:t>
            </a:r>
            <a:r>
              <a:rPr lang="en-US" baseline="30000" dirty="0" smtClean="0"/>
              <a:t>2</a:t>
            </a:r>
            <a:r>
              <a:rPr lang="en-US" dirty="0" smtClean="0"/>
              <a:t> 3p</a:t>
            </a:r>
            <a:r>
              <a:rPr lang="en-US" baseline="30000" dirty="0" smtClean="0"/>
              <a:t>6</a:t>
            </a:r>
          </a:p>
          <a:p>
            <a:pPr marL="514350" indent="-514350">
              <a:buFont typeface="Arial" pitchFamily="34" charset="0"/>
              <a:buAutoNum type="alphaUcPeriod"/>
            </a:pPr>
            <a:r>
              <a:rPr lang="en-US" dirty="0" smtClean="0"/>
              <a:t>[He] 3s</a:t>
            </a:r>
            <a:r>
              <a:rPr lang="en-US" baseline="30000" dirty="0" smtClean="0"/>
              <a:t>2</a:t>
            </a:r>
            <a:r>
              <a:rPr lang="en-US" dirty="0" smtClean="0"/>
              <a:t> 3p</a:t>
            </a:r>
            <a:r>
              <a:rPr lang="en-US" baseline="30000" dirty="0" smtClean="0"/>
              <a:t>4</a:t>
            </a:r>
          </a:p>
          <a:p>
            <a:pPr marL="514350" indent="-514350">
              <a:buFont typeface="Arial" pitchFamily="34" charset="0"/>
              <a:buAutoNum type="alphaUcPeriod"/>
            </a:pPr>
            <a:r>
              <a:rPr lang="en-US" dirty="0" smtClean="0"/>
              <a:t>A and 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377190" y="45720"/>
            <a:ext cx="8389620" cy="6766560"/>
          </a:xfrm>
          <a:prstGeom prst="rect">
            <a:avLst/>
          </a:prstGeom>
          <a:noFill/>
          <a:ln w="25400">
            <a:noFill/>
            <a:miter lim="800000"/>
            <a:headEnd/>
            <a:tailEnd/>
          </a:ln>
          <a:effec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Size</a:t>
            </a:r>
            <a:endParaRPr lang="en-US" dirty="0"/>
          </a:p>
        </p:txBody>
      </p:sp>
      <p:sp>
        <p:nvSpPr>
          <p:cNvPr id="3" name="Content Placeholder 2"/>
          <p:cNvSpPr>
            <a:spLocks noGrp="1"/>
          </p:cNvSpPr>
          <p:nvPr>
            <p:ph idx="1"/>
          </p:nvPr>
        </p:nvSpPr>
        <p:spPr/>
        <p:txBody>
          <a:bodyPr/>
          <a:lstStyle/>
          <a:p>
            <a:pPr>
              <a:buNone/>
            </a:pPr>
            <a:r>
              <a:rPr lang="en-US" dirty="0" smtClean="0"/>
              <a:t>Which has the larger atomic size?</a:t>
            </a:r>
          </a:p>
          <a:p>
            <a:pPr>
              <a:buNone/>
            </a:pPr>
            <a:r>
              <a:rPr lang="en-US" dirty="0" smtClean="0"/>
              <a:t>Li or Na and N or P</a:t>
            </a:r>
          </a:p>
          <a:p>
            <a:pPr marL="514350" indent="-514350">
              <a:buAutoNum type="alphaUcPeriod"/>
            </a:pPr>
            <a:r>
              <a:rPr lang="en-US" dirty="0" smtClean="0"/>
              <a:t>Li, N</a:t>
            </a:r>
          </a:p>
          <a:p>
            <a:pPr marL="514350" indent="-514350">
              <a:buAutoNum type="alphaUcPeriod"/>
            </a:pPr>
            <a:r>
              <a:rPr lang="en-US" dirty="0" smtClean="0"/>
              <a:t>Na, N</a:t>
            </a:r>
          </a:p>
          <a:p>
            <a:pPr marL="514350" indent="-514350">
              <a:buAutoNum type="alphaUcPeriod"/>
            </a:pPr>
            <a:r>
              <a:rPr lang="en-US" dirty="0" smtClean="0"/>
              <a:t>Li, P</a:t>
            </a:r>
          </a:p>
          <a:p>
            <a:pPr marL="514350" indent="-514350">
              <a:buAutoNum type="alphaUcPeriod"/>
            </a:pPr>
            <a:r>
              <a:rPr lang="en-US" dirty="0" smtClean="0"/>
              <a:t>Na, P</a:t>
            </a:r>
          </a:p>
          <a:p>
            <a:pPr marL="514350" indent="-514350">
              <a:buAutoNum type="alphaUcPeriod"/>
            </a:pPr>
            <a:r>
              <a:rPr lang="en-US" dirty="0" smtClean="0"/>
              <a:t>Not enough information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print"/>
          <a:srcRect/>
          <a:stretch>
            <a:fillRect/>
          </a:stretch>
        </p:blipFill>
        <p:spPr bwMode="auto">
          <a:xfrm>
            <a:off x="57150" y="400050"/>
            <a:ext cx="9029700" cy="6057900"/>
          </a:xfrm>
          <a:prstGeom prst="rect">
            <a:avLst/>
          </a:prstGeom>
          <a:noFill/>
          <a:ln w="25400">
            <a:noFill/>
            <a:miter lim="800000"/>
            <a:headEnd/>
            <a:tailEnd/>
          </a:ln>
          <a:effec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Metallic Character</a:t>
            </a:r>
            <a:endParaRPr lang="en-US" dirty="0"/>
          </a:p>
        </p:txBody>
      </p:sp>
      <p:sp>
        <p:nvSpPr>
          <p:cNvPr id="3" name="Content Placeholder 2"/>
          <p:cNvSpPr>
            <a:spLocks noGrp="1"/>
          </p:cNvSpPr>
          <p:nvPr>
            <p:ph idx="1"/>
          </p:nvPr>
        </p:nvSpPr>
        <p:spPr/>
        <p:txBody>
          <a:bodyPr/>
          <a:lstStyle/>
          <a:p>
            <a:r>
              <a:rPr lang="en-US" dirty="0" smtClean="0"/>
              <a:t>Which has more metallic character: </a:t>
            </a:r>
          </a:p>
          <a:p>
            <a:pPr>
              <a:buNone/>
            </a:pPr>
            <a:r>
              <a:rPr lang="en-US" dirty="0" smtClean="0"/>
              <a:t>S or Na?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1" descr="1101"/>
          <p:cNvPicPr>
            <a:picLocks noChangeAspect="1" noChangeArrowheads="1"/>
          </p:cNvPicPr>
          <p:nvPr/>
        </p:nvPicPr>
        <p:blipFill>
          <a:blip r:embed="rId3" cstate="print"/>
          <a:srcRect/>
          <a:stretch>
            <a:fillRect/>
          </a:stretch>
        </p:blipFill>
        <p:spPr bwMode="auto">
          <a:xfrm>
            <a:off x="88900" y="1273175"/>
            <a:ext cx="8964613" cy="4311650"/>
          </a:xfrm>
          <a:prstGeom prst="rect">
            <a:avLst/>
          </a:prstGeom>
          <a:noFill/>
          <a:ln w="9525">
            <a:noFill/>
            <a:miter lim="800000"/>
            <a:headEnd/>
            <a:tailEnd/>
          </a:ln>
          <a:effectLst/>
        </p:spPr>
      </p:pic>
      <p:sp>
        <p:nvSpPr>
          <p:cNvPr id="5122" name="Rectangle 2" hidden="1"/>
          <p:cNvSpPr>
            <a:spLocks noGrp="1" noChangeArrowheads="1"/>
          </p:cNvSpPr>
          <p:nvPr>
            <p:ph type="title"/>
          </p:nvPr>
        </p:nvSpPr>
        <p:spPr/>
        <p:txBody>
          <a:bodyPr/>
          <a:lstStyle/>
          <a:p>
            <a:endParaRPr lang="en-US"/>
          </a:p>
        </p:txBody>
      </p:sp>
      <p:sp>
        <p:nvSpPr>
          <p:cNvPr id="5123"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11-1, p. 310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Metallic Character</a:t>
            </a:r>
            <a:endParaRPr lang="en-US" dirty="0"/>
          </a:p>
        </p:txBody>
      </p:sp>
      <p:sp>
        <p:nvSpPr>
          <p:cNvPr id="3" name="Content Placeholder 2"/>
          <p:cNvSpPr>
            <a:spLocks noGrp="1"/>
          </p:cNvSpPr>
          <p:nvPr>
            <p:ph idx="1"/>
          </p:nvPr>
        </p:nvSpPr>
        <p:spPr/>
        <p:txBody>
          <a:bodyPr/>
          <a:lstStyle/>
          <a:p>
            <a:r>
              <a:rPr lang="en-US" dirty="0" smtClean="0"/>
              <a:t>Which has more metallic character: </a:t>
            </a:r>
          </a:p>
          <a:p>
            <a:pPr>
              <a:buNone/>
            </a:pPr>
            <a:r>
              <a:rPr lang="en-US" dirty="0" smtClean="0"/>
              <a:t>S or Na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srcRect/>
          <a:stretch>
            <a:fillRect/>
          </a:stretch>
        </p:blipFill>
        <p:spPr bwMode="auto">
          <a:xfrm>
            <a:off x="1051560" y="45720"/>
            <a:ext cx="7040880" cy="6766560"/>
          </a:xfrm>
          <a:prstGeom prst="rect">
            <a:avLst/>
          </a:prstGeom>
          <a:noFill/>
          <a:ln w="25400">
            <a:noFill/>
            <a:miter lim="800000"/>
            <a:headEnd/>
            <a:tailEnd/>
          </a:ln>
          <a:effec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Ionization Energy</a:t>
            </a:r>
            <a:endParaRPr lang="en-US" dirty="0"/>
          </a:p>
        </p:txBody>
      </p:sp>
      <p:sp>
        <p:nvSpPr>
          <p:cNvPr id="3" name="Content Placeholder 2"/>
          <p:cNvSpPr>
            <a:spLocks noGrp="1"/>
          </p:cNvSpPr>
          <p:nvPr>
            <p:ph idx="1"/>
          </p:nvPr>
        </p:nvSpPr>
        <p:spPr/>
        <p:txBody>
          <a:bodyPr/>
          <a:lstStyle/>
          <a:p>
            <a:pPr>
              <a:buNone/>
            </a:pPr>
            <a:r>
              <a:rPr lang="en-US" dirty="0" smtClean="0"/>
              <a:t>Which has the higher ionization energy:</a:t>
            </a:r>
          </a:p>
          <a:p>
            <a:pPr>
              <a:buNone/>
            </a:pPr>
            <a:r>
              <a:rPr lang="en-US" dirty="0" smtClean="0"/>
              <a:t>Mg or Ca?</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Ionization Energy</a:t>
            </a:r>
            <a:endParaRPr lang="en-US" dirty="0"/>
          </a:p>
        </p:txBody>
      </p:sp>
      <p:sp>
        <p:nvSpPr>
          <p:cNvPr id="3" name="Content Placeholder 2"/>
          <p:cNvSpPr>
            <a:spLocks noGrp="1"/>
          </p:cNvSpPr>
          <p:nvPr>
            <p:ph idx="1"/>
          </p:nvPr>
        </p:nvSpPr>
        <p:spPr/>
        <p:txBody>
          <a:bodyPr/>
          <a:lstStyle/>
          <a:p>
            <a:pPr>
              <a:buNone/>
            </a:pPr>
            <a:r>
              <a:rPr lang="en-US" dirty="0" smtClean="0"/>
              <a:t>Which has the higher ionization energy:</a:t>
            </a:r>
          </a:p>
          <a:p>
            <a:pPr>
              <a:buNone/>
            </a:pPr>
            <a:r>
              <a:rPr lang="en-US" dirty="0" err="1" smtClean="0"/>
              <a:t>Sn</a:t>
            </a:r>
            <a:r>
              <a:rPr lang="en-US" dirty="0" smtClean="0"/>
              <a:t> or </a:t>
            </a:r>
            <a:r>
              <a:rPr lang="en-US" dirty="0" err="1" smtClean="0"/>
              <a:t>Pb</a:t>
            </a:r>
            <a:r>
              <a:rPr lang="en-US" dirty="0" smtClean="0"/>
              <a:t>?</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Ionization Energy</a:t>
            </a:r>
            <a:endParaRPr lang="en-US" dirty="0"/>
          </a:p>
        </p:txBody>
      </p:sp>
      <p:sp>
        <p:nvSpPr>
          <p:cNvPr id="3" name="Content Placeholder 2"/>
          <p:cNvSpPr>
            <a:spLocks noGrp="1"/>
          </p:cNvSpPr>
          <p:nvPr>
            <p:ph idx="1"/>
          </p:nvPr>
        </p:nvSpPr>
        <p:spPr/>
        <p:txBody>
          <a:bodyPr/>
          <a:lstStyle/>
          <a:p>
            <a:pPr>
              <a:buNone/>
            </a:pPr>
            <a:r>
              <a:rPr lang="en-US" dirty="0" smtClean="0"/>
              <a:t>Which has the higher ionization energy:</a:t>
            </a:r>
          </a:p>
          <a:p>
            <a:pPr>
              <a:buNone/>
            </a:pPr>
            <a:r>
              <a:rPr lang="en-US" dirty="0" smtClean="0"/>
              <a:t>Se or 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cstate="print"/>
          <a:srcRect/>
          <a:stretch>
            <a:fillRect/>
          </a:stretch>
        </p:blipFill>
        <p:spPr bwMode="auto">
          <a:xfrm>
            <a:off x="57150" y="680085"/>
            <a:ext cx="9029700" cy="5497830"/>
          </a:xfrm>
          <a:prstGeom prst="rect">
            <a:avLst/>
          </a:prstGeom>
          <a:noFill/>
          <a:ln w="25400">
            <a:noFill/>
            <a:miter lim="800000"/>
            <a:headEnd/>
            <a:tailEnd/>
          </a:ln>
          <a:effec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
            </a:r>
            <a:r>
              <a:rPr lang="en-US" dirty="0" err="1" smtClean="0"/>
              <a:t>Electronegativity</a:t>
            </a:r>
            <a:endParaRPr lang="en-US" dirty="0"/>
          </a:p>
        </p:txBody>
      </p:sp>
      <p:sp>
        <p:nvSpPr>
          <p:cNvPr id="3" name="Content Placeholder 2"/>
          <p:cNvSpPr>
            <a:spLocks noGrp="1"/>
          </p:cNvSpPr>
          <p:nvPr>
            <p:ph idx="1"/>
          </p:nvPr>
        </p:nvSpPr>
        <p:spPr/>
        <p:txBody>
          <a:bodyPr/>
          <a:lstStyle/>
          <a:p>
            <a:r>
              <a:rPr lang="en-US" dirty="0" smtClean="0"/>
              <a:t>Rank the following in order of increasing </a:t>
            </a:r>
            <a:r>
              <a:rPr lang="en-US" dirty="0" err="1" smtClean="0"/>
              <a:t>electronegativity</a:t>
            </a:r>
            <a:r>
              <a:rPr lang="en-US" dirty="0" smtClean="0"/>
              <a:t>: F, </a:t>
            </a:r>
            <a:r>
              <a:rPr lang="en-US" dirty="0" err="1" smtClean="0"/>
              <a:t>Ga</a:t>
            </a:r>
            <a:r>
              <a:rPr lang="en-US" dirty="0" smtClean="0"/>
              <a:t>, K, </a:t>
            </a:r>
            <a:r>
              <a:rPr lang="en-US" dirty="0" err="1" smtClean="0"/>
              <a:t>Rb</a:t>
            </a:r>
            <a:r>
              <a:rPr lang="en-US" dirty="0" smtClean="0"/>
              <a:t>, and V.</a:t>
            </a:r>
          </a:p>
          <a:p>
            <a:pPr marL="514350" indent="-514350">
              <a:buAutoNum type="alphaUcPeriod"/>
            </a:pPr>
            <a:r>
              <a:rPr lang="en-US" dirty="0" smtClean="0"/>
              <a:t>F &lt; </a:t>
            </a:r>
            <a:r>
              <a:rPr lang="en-US" dirty="0" err="1" smtClean="0"/>
              <a:t>Ga</a:t>
            </a:r>
            <a:r>
              <a:rPr lang="en-US" dirty="0" smtClean="0"/>
              <a:t> &lt; K &lt; </a:t>
            </a:r>
            <a:r>
              <a:rPr lang="en-US" dirty="0" err="1" smtClean="0"/>
              <a:t>Rb</a:t>
            </a:r>
            <a:r>
              <a:rPr lang="en-US" dirty="0" smtClean="0"/>
              <a:t> &lt; V</a:t>
            </a:r>
          </a:p>
          <a:p>
            <a:pPr marL="514350" indent="-514350">
              <a:buAutoNum type="alphaUcPeriod"/>
            </a:pPr>
            <a:r>
              <a:rPr lang="en-US" dirty="0" err="1" smtClean="0"/>
              <a:t>Rb</a:t>
            </a:r>
            <a:r>
              <a:rPr lang="en-US" dirty="0" smtClean="0"/>
              <a:t> &lt; K &lt; V &lt; </a:t>
            </a:r>
            <a:r>
              <a:rPr lang="en-US" dirty="0" err="1" smtClean="0"/>
              <a:t>Ga</a:t>
            </a:r>
            <a:r>
              <a:rPr lang="en-US" dirty="0" smtClean="0"/>
              <a:t> &lt; F</a:t>
            </a:r>
          </a:p>
          <a:p>
            <a:pPr marL="514350" indent="-514350">
              <a:buAutoNum type="alphaUcPeriod"/>
            </a:pPr>
            <a:r>
              <a:rPr lang="en-US" dirty="0" smtClean="0"/>
              <a:t>V &lt; </a:t>
            </a:r>
            <a:r>
              <a:rPr lang="en-US" dirty="0" err="1" smtClean="0"/>
              <a:t>Rb</a:t>
            </a:r>
            <a:r>
              <a:rPr lang="en-US" dirty="0" smtClean="0"/>
              <a:t> &lt; </a:t>
            </a:r>
            <a:r>
              <a:rPr lang="en-US" dirty="0" err="1" smtClean="0"/>
              <a:t>Ga</a:t>
            </a:r>
            <a:r>
              <a:rPr lang="en-US" dirty="0" smtClean="0"/>
              <a:t> &lt; K &lt; F</a:t>
            </a:r>
          </a:p>
          <a:p>
            <a:pPr marL="514350" indent="-514350">
              <a:buAutoNum type="alphaUcPeriod"/>
            </a:pPr>
            <a:r>
              <a:rPr lang="en-US" dirty="0" smtClean="0"/>
              <a:t>F &lt; </a:t>
            </a:r>
            <a:r>
              <a:rPr lang="en-US" dirty="0" err="1" smtClean="0"/>
              <a:t>Ga</a:t>
            </a:r>
            <a:r>
              <a:rPr lang="en-US" dirty="0" smtClean="0"/>
              <a:t> &lt; </a:t>
            </a:r>
            <a:r>
              <a:rPr lang="en-US" dirty="0" err="1" smtClean="0"/>
              <a:t>Rb</a:t>
            </a:r>
            <a:r>
              <a:rPr lang="en-US" dirty="0" smtClean="0"/>
              <a:t> &lt; V &lt; K</a:t>
            </a:r>
          </a:p>
          <a:p>
            <a:pPr marL="514350" indent="-514350">
              <a:buAutoNum type="alphaUcPeriod"/>
            </a:pPr>
            <a:r>
              <a:rPr lang="en-US" dirty="0" err="1" smtClean="0"/>
              <a:t>Rb</a:t>
            </a:r>
            <a:r>
              <a:rPr lang="en-US" dirty="0" smtClean="0"/>
              <a:t> &lt; F &lt; K &lt; V &lt; </a:t>
            </a:r>
            <a:r>
              <a:rPr lang="en-US" dirty="0" err="1" smtClean="0"/>
              <a:t>Ga</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 Electromagnetic Spectrum</a:t>
            </a:r>
            <a:endParaRPr lang="en-US" dirty="0"/>
          </a:p>
        </p:txBody>
      </p:sp>
      <p:sp>
        <p:nvSpPr>
          <p:cNvPr id="4" name="Content Placeholder 3"/>
          <p:cNvSpPr>
            <a:spLocks noGrp="1"/>
          </p:cNvSpPr>
          <p:nvPr>
            <p:ph idx="1"/>
          </p:nvPr>
        </p:nvSpPr>
        <p:spPr/>
        <p:txBody>
          <a:bodyPr/>
          <a:lstStyle/>
          <a:p>
            <a:pPr>
              <a:buNone/>
            </a:pPr>
            <a:r>
              <a:rPr lang="en-US" dirty="0" smtClean="0"/>
              <a:t>Using violet, green, and orange, which one has the longest wavelength?</a:t>
            </a:r>
          </a:p>
          <a:p>
            <a:pPr marL="514350" indent="-514350">
              <a:buAutoNum type="alphaUcPeriod"/>
            </a:pPr>
            <a:r>
              <a:rPr lang="en-US" dirty="0" smtClean="0"/>
              <a:t>Violet</a:t>
            </a:r>
          </a:p>
          <a:p>
            <a:pPr marL="514350" indent="-514350">
              <a:buAutoNum type="alphaUcPeriod"/>
            </a:pPr>
            <a:r>
              <a:rPr lang="en-US" dirty="0" smtClean="0"/>
              <a:t>Green</a:t>
            </a:r>
          </a:p>
          <a:p>
            <a:pPr marL="514350" indent="-514350">
              <a:buAutoNum type="alphaUcPeriod"/>
            </a:pPr>
            <a:r>
              <a:rPr lang="en-US" dirty="0" smtClean="0"/>
              <a:t>Orange</a:t>
            </a:r>
          </a:p>
          <a:p>
            <a:pPr marL="514350" indent="-514350">
              <a:buNone/>
            </a:pPr>
            <a:r>
              <a:rPr lang="en-US" dirty="0" smtClean="0"/>
              <a:t>D. All of the above</a:t>
            </a:r>
          </a:p>
          <a:p>
            <a:pPr marL="514350" indent="-514350">
              <a:buNone/>
            </a:pPr>
            <a:r>
              <a:rPr lang="en-US" dirty="0" smtClean="0"/>
              <a:t>E. None of the above</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 Electromagnetic Spectrum</a:t>
            </a:r>
            <a:endParaRPr lang="en-US" dirty="0"/>
          </a:p>
        </p:txBody>
      </p:sp>
      <p:sp>
        <p:nvSpPr>
          <p:cNvPr id="4" name="Content Placeholder 3"/>
          <p:cNvSpPr>
            <a:spLocks noGrp="1"/>
          </p:cNvSpPr>
          <p:nvPr>
            <p:ph idx="1"/>
          </p:nvPr>
        </p:nvSpPr>
        <p:spPr/>
        <p:txBody>
          <a:bodyPr/>
          <a:lstStyle/>
          <a:p>
            <a:pPr>
              <a:buNone/>
            </a:pPr>
            <a:r>
              <a:rPr lang="en-US" dirty="0" smtClean="0"/>
              <a:t>Using violet, green, and orange, which one is the most energetic?</a:t>
            </a:r>
          </a:p>
          <a:p>
            <a:pPr marL="514350" indent="-514350">
              <a:buAutoNum type="alphaUcPeriod"/>
            </a:pPr>
            <a:r>
              <a:rPr lang="en-US" dirty="0" smtClean="0"/>
              <a:t>Violet</a:t>
            </a:r>
          </a:p>
          <a:p>
            <a:pPr marL="514350" indent="-514350">
              <a:buAutoNum type="alphaUcPeriod"/>
            </a:pPr>
            <a:r>
              <a:rPr lang="en-US" dirty="0" smtClean="0"/>
              <a:t>Green</a:t>
            </a:r>
          </a:p>
          <a:p>
            <a:pPr marL="514350" indent="-514350">
              <a:buAutoNum type="alphaUcPeriod"/>
            </a:pPr>
            <a:r>
              <a:rPr lang="en-US" dirty="0" smtClean="0"/>
              <a:t>Orange</a:t>
            </a:r>
          </a:p>
          <a:p>
            <a:pPr marL="514350" indent="-514350">
              <a:buAutoNum type="alphaUcPeriod"/>
            </a:pPr>
            <a:r>
              <a:rPr lang="en-US" dirty="0" smtClean="0"/>
              <a:t>All of the above </a:t>
            </a:r>
          </a:p>
          <a:p>
            <a:pPr marL="514350" indent="-514350">
              <a:buAutoNum type="alphaUcPeriod"/>
            </a:pPr>
            <a:r>
              <a:rPr lang="en-US" dirty="0" smtClean="0"/>
              <a:t>None of the above</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 Electromagnetic Spectrum</a:t>
            </a:r>
            <a:endParaRPr lang="en-US" dirty="0"/>
          </a:p>
        </p:txBody>
      </p:sp>
      <p:sp>
        <p:nvSpPr>
          <p:cNvPr id="4" name="Content Placeholder 3"/>
          <p:cNvSpPr>
            <a:spLocks noGrp="1"/>
          </p:cNvSpPr>
          <p:nvPr>
            <p:ph idx="1"/>
          </p:nvPr>
        </p:nvSpPr>
        <p:spPr/>
        <p:txBody>
          <a:bodyPr/>
          <a:lstStyle/>
          <a:p>
            <a:pPr>
              <a:buNone/>
            </a:pPr>
            <a:r>
              <a:rPr lang="en-US" dirty="0" smtClean="0"/>
              <a:t>Using violet, green, and orange, arrange in order of increasing frequency.</a:t>
            </a:r>
          </a:p>
          <a:p>
            <a:pPr marL="514350" indent="-514350">
              <a:buAutoNum type="alphaUcPeriod"/>
            </a:pPr>
            <a:r>
              <a:rPr lang="en-US" dirty="0" smtClean="0"/>
              <a:t>violet &lt; green &lt; orange</a:t>
            </a:r>
          </a:p>
          <a:p>
            <a:pPr marL="514350" indent="-514350">
              <a:buAutoNum type="alphaUcPeriod"/>
            </a:pPr>
            <a:r>
              <a:rPr lang="en-US" dirty="0" smtClean="0"/>
              <a:t>green &lt; violet &lt; orange</a:t>
            </a:r>
          </a:p>
          <a:p>
            <a:pPr marL="514350" indent="-514350">
              <a:buAutoNum type="alphaUcPeriod"/>
            </a:pPr>
            <a:r>
              <a:rPr lang="en-US" dirty="0" smtClean="0"/>
              <a:t>orange &lt; green &lt; violet </a:t>
            </a:r>
          </a:p>
          <a:p>
            <a:pPr marL="514350" indent="-514350">
              <a:buAutoNum type="alphaUcPeriod"/>
            </a:pPr>
            <a:r>
              <a:rPr lang="en-US" dirty="0" smtClean="0"/>
              <a:t>All of the above </a:t>
            </a:r>
          </a:p>
          <a:p>
            <a:pPr marL="514350" indent="-514350">
              <a:buAutoNum type="alphaUcPeriod"/>
            </a:pPr>
            <a:r>
              <a:rPr lang="en-US" dirty="0" smtClean="0"/>
              <a:t>None of the above</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 Electromagnetic Spectrum</a:t>
            </a:r>
            <a:endParaRPr lang="en-US" dirty="0"/>
          </a:p>
        </p:txBody>
      </p:sp>
      <p:sp>
        <p:nvSpPr>
          <p:cNvPr id="4" name="Content Placeholder 3"/>
          <p:cNvSpPr>
            <a:spLocks noGrp="1"/>
          </p:cNvSpPr>
          <p:nvPr>
            <p:ph idx="1"/>
          </p:nvPr>
        </p:nvSpPr>
        <p:spPr/>
        <p:txBody>
          <a:bodyPr>
            <a:normAutofit fontScale="92500"/>
          </a:bodyPr>
          <a:lstStyle/>
          <a:p>
            <a:pPr>
              <a:buNone/>
            </a:pPr>
            <a:r>
              <a:rPr lang="en-US" dirty="0" smtClean="0"/>
              <a:t>Order the following in increasing wavelength: x-rays, ultraviolet light, FM </a:t>
            </a:r>
            <a:r>
              <a:rPr lang="en-US" dirty="0" err="1" smtClean="0"/>
              <a:t>radiowaves</a:t>
            </a:r>
            <a:r>
              <a:rPr lang="en-US" dirty="0" smtClean="0"/>
              <a:t>, and microwaves </a:t>
            </a:r>
          </a:p>
          <a:p>
            <a:pPr marL="514350" indent="-514350">
              <a:buAutoNum type="alphaUcPeriod"/>
            </a:pPr>
            <a:r>
              <a:rPr lang="en-US" dirty="0" smtClean="0"/>
              <a:t>X-rays &lt; UV light &lt; FM </a:t>
            </a:r>
            <a:r>
              <a:rPr lang="en-US" dirty="0" err="1" smtClean="0"/>
              <a:t>radiowaves</a:t>
            </a:r>
            <a:r>
              <a:rPr lang="en-US" dirty="0" smtClean="0"/>
              <a:t> &lt; microwaves</a:t>
            </a:r>
          </a:p>
          <a:p>
            <a:pPr marL="514350" indent="-514350">
              <a:buAutoNum type="alphaUcPeriod"/>
            </a:pPr>
            <a:r>
              <a:rPr lang="en-US" dirty="0" smtClean="0"/>
              <a:t>X-rays &lt; UV light &lt; microwaves &lt; FM </a:t>
            </a:r>
            <a:r>
              <a:rPr lang="en-US" dirty="0" err="1" smtClean="0"/>
              <a:t>radiowaves</a:t>
            </a:r>
            <a:endParaRPr lang="en-US" dirty="0" smtClean="0"/>
          </a:p>
          <a:p>
            <a:pPr marL="514350" indent="-514350">
              <a:buAutoNum type="alphaUcPeriod"/>
            </a:pPr>
            <a:r>
              <a:rPr lang="en-US" dirty="0" smtClean="0"/>
              <a:t>FM </a:t>
            </a:r>
            <a:r>
              <a:rPr lang="en-US" dirty="0" err="1" smtClean="0"/>
              <a:t>radiowaves</a:t>
            </a:r>
            <a:r>
              <a:rPr lang="en-US" dirty="0" smtClean="0"/>
              <a:t> &lt; microwaves &lt; X-rays &lt; UV light </a:t>
            </a:r>
          </a:p>
          <a:p>
            <a:pPr marL="514350" indent="-514350">
              <a:buAutoNum type="alphaUcPeriod"/>
            </a:pPr>
            <a:r>
              <a:rPr lang="en-US" dirty="0" smtClean="0"/>
              <a:t>FM </a:t>
            </a:r>
            <a:r>
              <a:rPr lang="en-US" dirty="0" err="1" smtClean="0"/>
              <a:t>radiowaves</a:t>
            </a:r>
            <a:r>
              <a:rPr lang="en-US" dirty="0" smtClean="0"/>
              <a:t> &lt; microwaves &lt; UV light &lt; X-rays </a:t>
            </a:r>
          </a:p>
          <a:p>
            <a:pPr marL="514350" indent="-514350">
              <a:buAutoNum type="alphaUcPeriod"/>
            </a:pPr>
            <a:r>
              <a:rPr lang="en-US" dirty="0" smtClean="0"/>
              <a:t>None of the above</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cstate="print"/>
          <a:srcRect/>
          <a:stretch>
            <a:fillRect/>
          </a:stretch>
        </p:blipFill>
        <p:spPr bwMode="auto">
          <a:xfrm>
            <a:off x="600075" y="74295"/>
            <a:ext cx="7943850" cy="6709410"/>
          </a:xfrm>
          <a:prstGeom prst="rect">
            <a:avLst/>
          </a:prstGeom>
          <a:noFill/>
          <a:ln w="25400">
            <a:noFill/>
            <a:miter lim="800000"/>
            <a:headEnd/>
            <a:tailEnd/>
          </a:ln>
          <a:effectLst/>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1848</Words>
  <Application>Microsoft Office PowerPoint</Application>
  <PresentationFormat>On-screen Show (4:3)</PresentationFormat>
  <Paragraphs>341</Paragraphs>
  <Slides>47</Slides>
  <Notes>26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Chemistry 120</vt:lpstr>
      <vt:lpstr>PowerPoint Presentation</vt:lpstr>
      <vt:lpstr>PowerPoint Presentation</vt:lpstr>
      <vt:lpstr>PowerPoint Presentation</vt:lpstr>
      <vt:lpstr>Example – Electromagnetic Spectrum</vt:lpstr>
      <vt:lpstr>Example – Electromagnetic Spectrum</vt:lpstr>
      <vt:lpstr>Example – Electromagnetic Spectrum</vt:lpstr>
      <vt:lpstr>Example – Electromagnetic Spectrum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 Electron Configuration</vt:lpstr>
      <vt:lpstr>Example – Electron Configuration</vt:lpstr>
      <vt:lpstr>Example – Electron Configuration</vt:lpstr>
      <vt:lpstr>Example – Electron Configuration</vt:lpstr>
      <vt:lpstr>Example – Electron Configuration</vt:lpstr>
      <vt:lpstr>Example – Electron Configuration</vt:lpstr>
      <vt:lpstr>Example – Electron Configuration</vt:lpstr>
      <vt:lpstr>Example – Electron Configuration</vt:lpstr>
      <vt:lpstr>PowerPoint Presentation</vt:lpstr>
      <vt:lpstr>Example – Atomic Size</vt:lpstr>
      <vt:lpstr>PowerPoint Presentation</vt:lpstr>
      <vt:lpstr>Example – Metallic Character</vt:lpstr>
      <vt:lpstr>Example – Metallic Character</vt:lpstr>
      <vt:lpstr>PowerPoint Presentation</vt:lpstr>
      <vt:lpstr>Example – Ionization Energy</vt:lpstr>
      <vt:lpstr>Example – Ionization Energy</vt:lpstr>
      <vt:lpstr>Example – Ionization Energy</vt:lpstr>
      <vt:lpstr>PowerPoint Presentation</vt:lpstr>
      <vt:lpstr>Example – Electronegativity</vt:lpstr>
      <vt:lpstr>PowerPoint Presentation</vt:lpstr>
    </vt:vector>
  </TitlesOfParts>
  <Company>GCCCD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120</dc:title>
  <dc:creator>Diana.Vance</dc:creator>
  <cp:lastModifiedBy>Martin Larter</cp:lastModifiedBy>
  <cp:revision>16</cp:revision>
  <dcterms:created xsi:type="dcterms:W3CDTF">2009-09-30T23:29:28Z</dcterms:created>
  <dcterms:modified xsi:type="dcterms:W3CDTF">2012-01-22T23:31:06Z</dcterms:modified>
</cp:coreProperties>
</file>